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73"/>
  </p:notesMasterIdLst>
  <p:sldIdLst>
    <p:sldId id="307" r:id="rId6"/>
    <p:sldId id="435" r:id="rId7"/>
    <p:sldId id="436" r:id="rId8"/>
    <p:sldId id="437" r:id="rId9"/>
    <p:sldId id="438" r:id="rId10"/>
    <p:sldId id="439" r:id="rId11"/>
    <p:sldId id="440" r:id="rId12"/>
    <p:sldId id="443" r:id="rId13"/>
    <p:sldId id="444" r:id="rId14"/>
    <p:sldId id="445" r:id="rId15"/>
    <p:sldId id="446" r:id="rId16"/>
    <p:sldId id="447" r:id="rId17"/>
    <p:sldId id="448" r:id="rId18"/>
    <p:sldId id="449" r:id="rId19"/>
    <p:sldId id="450" r:id="rId20"/>
    <p:sldId id="451" r:id="rId21"/>
    <p:sldId id="452" r:id="rId22"/>
    <p:sldId id="453" r:id="rId23"/>
    <p:sldId id="454" r:id="rId24"/>
    <p:sldId id="455" r:id="rId25"/>
    <p:sldId id="456" r:id="rId26"/>
    <p:sldId id="457" r:id="rId27"/>
    <p:sldId id="458" r:id="rId28"/>
    <p:sldId id="459" r:id="rId29"/>
    <p:sldId id="460" r:id="rId30"/>
    <p:sldId id="461" r:id="rId31"/>
    <p:sldId id="462" r:id="rId32"/>
    <p:sldId id="463" r:id="rId33"/>
    <p:sldId id="464" r:id="rId34"/>
    <p:sldId id="465" r:id="rId35"/>
    <p:sldId id="466" r:id="rId36"/>
    <p:sldId id="467" r:id="rId37"/>
    <p:sldId id="468" r:id="rId38"/>
    <p:sldId id="469" r:id="rId39"/>
    <p:sldId id="470" r:id="rId40"/>
    <p:sldId id="471" r:id="rId41"/>
    <p:sldId id="472" r:id="rId42"/>
    <p:sldId id="473" r:id="rId43"/>
    <p:sldId id="474" r:id="rId44"/>
    <p:sldId id="475" r:id="rId45"/>
    <p:sldId id="501" r:id="rId46"/>
    <p:sldId id="502" r:id="rId47"/>
    <p:sldId id="476" r:id="rId48"/>
    <p:sldId id="477" r:id="rId49"/>
    <p:sldId id="478" r:id="rId50"/>
    <p:sldId id="479" r:id="rId51"/>
    <p:sldId id="480" r:id="rId52"/>
    <p:sldId id="481" r:id="rId53"/>
    <p:sldId id="482" r:id="rId54"/>
    <p:sldId id="483" r:id="rId55"/>
    <p:sldId id="484" r:id="rId56"/>
    <p:sldId id="485" r:id="rId57"/>
    <p:sldId id="486" r:id="rId58"/>
    <p:sldId id="487" r:id="rId59"/>
    <p:sldId id="488" r:id="rId60"/>
    <p:sldId id="489" r:id="rId61"/>
    <p:sldId id="490" r:id="rId62"/>
    <p:sldId id="491" r:id="rId63"/>
    <p:sldId id="492" r:id="rId64"/>
    <p:sldId id="493" r:id="rId65"/>
    <p:sldId id="494" r:id="rId66"/>
    <p:sldId id="495" r:id="rId67"/>
    <p:sldId id="496" r:id="rId68"/>
    <p:sldId id="497" r:id="rId69"/>
    <p:sldId id="498" r:id="rId70"/>
    <p:sldId id="499" r:id="rId71"/>
    <p:sldId id="500" r:id="rId7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242D66"/>
    <a:srgbClr val="F2F2F2"/>
    <a:srgbClr val="E87A23"/>
    <a:srgbClr val="ED7D31"/>
    <a:srgbClr val="00FF00"/>
    <a:srgbClr val="FF33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81550" autoAdjust="0"/>
  </p:normalViewPr>
  <p:slideViewPr>
    <p:cSldViewPr>
      <p:cViewPr varScale="1">
        <p:scale>
          <a:sx n="57" d="100"/>
          <a:sy n="57" d="100"/>
        </p:scale>
        <p:origin x="1056" y="66"/>
      </p:cViewPr>
      <p:guideLst>
        <p:guide orient="horz" pos="2160"/>
        <p:guide pos="3840"/>
      </p:guideLst>
    </p:cSldViewPr>
  </p:slideViewPr>
  <p:outlineViewPr>
    <p:cViewPr>
      <p:scale>
        <a:sx n="33" d="100"/>
        <a:sy n="33" d="100"/>
      </p:scale>
      <p:origin x="0" y="-25200"/>
    </p:cViewPr>
  </p:outlineViewPr>
  <p:notesTextViewPr>
    <p:cViewPr>
      <p:scale>
        <a:sx n="100" d="100"/>
        <a:sy n="100" d="100"/>
      </p:scale>
      <p:origin x="0" y="0"/>
    </p:cViewPr>
  </p:notesTextViewPr>
  <p:notesViewPr>
    <p:cSldViewPr>
      <p:cViewPr varScale="1">
        <p:scale>
          <a:sx n="79" d="100"/>
          <a:sy n="79" d="100"/>
        </p:scale>
        <p:origin x="199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25425D0-3ECE-420E-9130-D13D915528F8}" type="datetimeFigureOut">
              <a:rPr lang="en-US" smtClean="0"/>
              <a:pPr/>
              <a:t>4/16/2024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D2F2318-E25A-4C0A-9D76-B30B703A9430}" type="slidenum">
              <a:rPr lang="en-US" smtClean="0"/>
              <a:pPr/>
              <a:t>‹#›</a:t>
            </a:fld>
            <a:endParaRPr lang="en-US"/>
          </a:p>
        </p:txBody>
      </p:sp>
    </p:spTree>
    <p:extLst>
      <p:ext uri="{BB962C8B-B14F-4D97-AF65-F5344CB8AC3E}">
        <p14:creationId xmlns:p14="http://schemas.microsoft.com/office/powerpoint/2010/main" val="1261693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F2318-E25A-4C0A-9D76-B30B703A9430}" type="slidenum">
              <a:rPr lang="en-US" smtClean="0"/>
              <a:pPr/>
              <a:t>1</a:t>
            </a:fld>
            <a:endParaRPr lang="en-US"/>
          </a:p>
        </p:txBody>
      </p:sp>
    </p:spTree>
    <p:extLst>
      <p:ext uri="{BB962C8B-B14F-4D97-AF65-F5344CB8AC3E}">
        <p14:creationId xmlns:p14="http://schemas.microsoft.com/office/powerpoint/2010/main" val="1190771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52</a:t>
            </a:fld>
            <a:endParaRPr lang="en-GB"/>
          </a:p>
        </p:txBody>
      </p:sp>
    </p:spTree>
    <p:extLst>
      <p:ext uri="{BB962C8B-B14F-4D97-AF65-F5344CB8AC3E}">
        <p14:creationId xmlns:p14="http://schemas.microsoft.com/office/powerpoint/2010/main" val="3834723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53</a:t>
            </a:fld>
            <a:endParaRPr lang="en-GB"/>
          </a:p>
        </p:txBody>
      </p:sp>
    </p:spTree>
    <p:extLst>
      <p:ext uri="{BB962C8B-B14F-4D97-AF65-F5344CB8AC3E}">
        <p14:creationId xmlns:p14="http://schemas.microsoft.com/office/powerpoint/2010/main" val="3503284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55</a:t>
            </a:fld>
            <a:endParaRPr lang="en-GB"/>
          </a:p>
        </p:txBody>
      </p:sp>
    </p:spTree>
    <p:extLst>
      <p:ext uri="{BB962C8B-B14F-4D97-AF65-F5344CB8AC3E}">
        <p14:creationId xmlns:p14="http://schemas.microsoft.com/office/powerpoint/2010/main" val="3231115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57</a:t>
            </a:fld>
            <a:endParaRPr lang="en-GB"/>
          </a:p>
        </p:txBody>
      </p:sp>
    </p:spTree>
    <p:extLst>
      <p:ext uri="{BB962C8B-B14F-4D97-AF65-F5344CB8AC3E}">
        <p14:creationId xmlns:p14="http://schemas.microsoft.com/office/powerpoint/2010/main" val="2696137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58</a:t>
            </a:fld>
            <a:endParaRPr lang="en-GB"/>
          </a:p>
        </p:txBody>
      </p:sp>
    </p:spTree>
    <p:extLst>
      <p:ext uri="{BB962C8B-B14F-4D97-AF65-F5344CB8AC3E}">
        <p14:creationId xmlns:p14="http://schemas.microsoft.com/office/powerpoint/2010/main" val="4213116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7ABC1046-F29C-43BD-87F2-0F0EB20BACCA}" type="slidenum">
              <a:rPr lang="en-GB" smtClean="0"/>
              <a:pPr/>
              <a:t>59</a:t>
            </a:fld>
            <a:endParaRPr lang="en-GB"/>
          </a:p>
        </p:txBody>
      </p:sp>
    </p:spTree>
    <p:extLst>
      <p:ext uri="{BB962C8B-B14F-4D97-AF65-F5344CB8AC3E}">
        <p14:creationId xmlns:p14="http://schemas.microsoft.com/office/powerpoint/2010/main" val="215580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60</a:t>
            </a:fld>
            <a:endParaRPr lang="en-GB"/>
          </a:p>
        </p:txBody>
      </p:sp>
    </p:spTree>
    <p:extLst>
      <p:ext uri="{BB962C8B-B14F-4D97-AF65-F5344CB8AC3E}">
        <p14:creationId xmlns:p14="http://schemas.microsoft.com/office/powerpoint/2010/main" val="3560619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62</a:t>
            </a:fld>
            <a:endParaRPr lang="en-GB"/>
          </a:p>
        </p:txBody>
      </p:sp>
    </p:spTree>
    <p:extLst>
      <p:ext uri="{BB962C8B-B14F-4D97-AF65-F5344CB8AC3E}">
        <p14:creationId xmlns:p14="http://schemas.microsoft.com/office/powerpoint/2010/main" val="430027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63</a:t>
            </a:fld>
            <a:endParaRPr lang="en-GB"/>
          </a:p>
        </p:txBody>
      </p:sp>
    </p:spTree>
    <p:extLst>
      <p:ext uri="{BB962C8B-B14F-4D97-AF65-F5344CB8AC3E}">
        <p14:creationId xmlns:p14="http://schemas.microsoft.com/office/powerpoint/2010/main" val="1209285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64</a:t>
            </a:fld>
            <a:endParaRPr lang="en-GB"/>
          </a:p>
        </p:txBody>
      </p:sp>
    </p:spTree>
    <p:extLst>
      <p:ext uri="{BB962C8B-B14F-4D97-AF65-F5344CB8AC3E}">
        <p14:creationId xmlns:p14="http://schemas.microsoft.com/office/powerpoint/2010/main" val="2305634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fld id="{DCA2F889-32F2-46E4-BAD9-1043D3C47893}" type="slidenum">
              <a:rPr lang="en-US" smtClean="0"/>
              <a:pPr/>
              <a:t>44</a:t>
            </a:fld>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44</a:t>
            </a:fld>
            <a:endParaRPr lang="en-GB"/>
          </a:p>
        </p:txBody>
      </p:sp>
    </p:spTree>
    <p:extLst>
      <p:ext uri="{BB962C8B-B14F-4D97-AF65-F5344CB8AC3E}">
        <p14:creationId xmlns:p14="http://schemas.microsoft.com/office/powerpoint/2010/main" val="241136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65</a:t>
            </a:fld>
            <a:endParaRPr lang="en-GB"/>
          </a:p>
        </p:txBody>
      </p:sp>
    </p:spTree>
    <p:extLst>
      <p:ext uri="{BB962C8B-B14F-4D97-AF65-F5344CB8AC3E}">
        <p14:creationId xmlns:p14="http://schemas.microsoft.com/office/powerpoint/2010/main" val="1381456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66</a:t>
            </a:fld>
            <a:endParaRPr lang="en-GB"/>
          </a:p>
        </p:txBody>
      </p:sp>
    </p:spTree>
    <p:extLst>
      <p:ext uri="{BB962C8B-B14F-4D97-AF65-F5344CB8AC3E}">
        <p14:creationId xmlns:p14="http://schemas.microsoft.com/office/powerpoint/2010/main" val="2963745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67</a:t>
            </a:fld>
            <a:endParaRPr lang="en-GB"/>
          </a:p>
        </p:txBody>
      </p:sp>
    </p:spTree>
    <p:extLst>
      <p:ext uri="{BB962C8B-B14F-4D97-AF65-F5344CB8AC3E}">
        <p14:creationId xmlns:p14="http://schemas.microsoft.com/office/powerpoint/2010/main" val="655074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45</a:t>
            </a:fld>
            <a:endParaRPr lang="en-GB"/>
          </a:p>
        </p:txBody>
      </p:sp>
    </p:spTree>
    <p:extLst>
      <p:ext uri="{BB962C8B-B14F-4D97-AF65-F5344CB8AC3E}">
        <p14:creationId xmlns:p14="http://schemas.microsoft.com/office/powerpoint/2010/main" val="1286937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46</a:t>
            </a:fld>
            <a:endParaRPr lang="en-GB"/>
          </a:p>
        </p:txBody>
      </p:sp>
    </p:spTree>
    <p:extLst>
      <p:ext uri="{BB962C8B-B14F-4D97-AF65-F5344CB8AC3E}">
        <p14:creationId xmlns:p14="http://schemas.microsoft.com/office/powerpoint/2010/main" val="3181733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47</a:t>
            </a:fld>
            <a:endParaRPr lang="en-GB"/>
          </a:p>
        </p:txBody>
      </p:sp>
    </p:spTree>
    <p:extLst>
      <p:ext uri="{BB962C8B-B14F-4D97-AF65-F5344CB8AC3E}">
        <p14:creationId xmlns:p14="http://schemas.microsoft.com/office/powerpoint/2010/main" val="1018788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48</a:t>
            </a:fld>
            <a:endParaRPr lang="en-GB"/>
          </a:p>
        </p:txBody>
      </p:sp>
    </p:spTree>
    <p:extLst>
      <p:ext uri="{BB962C8B-B14F-4D97-AF65-F5344CB8AC3E}">
        <p14:creationId xmlns:p14="http://schemas.microsoft.com/office/powerpoint/2010/main" val="257359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49</a:t>
            </a:fld>
            <a:endParaRPr lang="en-GB"/>
          </a:p>
        </p:txBody>
      </p:sp>
    </p:spTree>
    <p:extLst>
      <p:ext uri="{BB962C8B-B14F-4D97-AF65-F5344CB8AC3E}">
        <p14:creationId xmlns:p14="http://schemas.microsoft.com/office/powerpoint/2010/main" val="2031332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50</a:t>
            </a:fld>
            <a:endParaRPr lang="en-GB"/>
          </a:p>
        </p:txBody>
      </p:sp>
    </p:spTree>
    <p:extLst>
      <p:ext uri="{BB962C8B-B14F-4D97-AF65-F5344CB8AC3E}">
        <p14:creationId xmlns:p14="http://schemas.microsoft.com/office/powerpoint/2010/main" val="281828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BC1046-F29C-43BD-87F2-0F0EB20BACCA}" type="slidenum">
              <a:rPr lang="en-GB" smtClean="0"/>
              <a:pPr/>
              <a:t>51</a:t>
            </a:fld>
            <a:endParaRPr lang="en-GB"/>
          </a:p>
        </p:txBody>
      </p:sp>
    </p:spTree>
    <p:extLst>
      <p:ext uri="{BB962C8B-B14F-4D97-AF65-F5344CB8AC3E}">
        <p14:creationId xmlns:p14="http://schemas.microsoft.com/office/powerpoint/2010/main" val="3462009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2CB526-A810-4203-B07C-C7E1851FEFF2}" type="datetimeFigureOut">
              <a:rPr lang="en-US" smtClean="0"/>
              <a:pPr/>
              <a:t>4/16/2024</a:t>
            </a:fld>
            <a:endParaRPr lang="en-US"/>
          </a:p>
        </p:txBody>
      </p:sp>
      <p:sp>
        <p:nvSpPr>
          <p:cNvPr id="6" name="Slide Number Placeholder 5"/>
          <p:cNvSpPr>
            <a:spLocks noGrp="1"/>
          </p:cNvSpPr>
          <p:nvPr>
            <p:ph type="sldNum" sz="quarter" idx="12"/>
          </p:nvPr>
        </p:nvSpPr>
        <p:spPr>
          <a:xfrm>
            <a:off x="11480800" y="6385720"/>
            <a:ext cx="609600" cy="365125"/>
          </a:xfrm>
          <a:prstGeom prst="rect">
            <a:avLst/>
          </a:prstGeom>
        </p:spPr>
        <p:txBody>
          <a:bodyPr/>
          <a:lstStyle/>
          <a:p>
            <a:fld id="{82811DF7-A42A-4107-A9E6-6C3947535C5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840020-6983-42BB-9245-786C763EDDA6}"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pPr/>
              <a:t>‹#›</a:t>
            </a:fld>
            <a:endParaRPr lang="en-US"/>
          </a:p>
        </p:txBody>
      </p:sp>
    </p:spTree>
    <p:extLst>
      <p:ext uri="{BB962C8B-B14F-4D97-AF65-F5344CB8AC3E}">
        <p14:creationId xmlns:p14="http://schemas.microsoft.com/office/powerpoint/2010/main" val="102322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40020-6983-42BB-9245-786C763EDDA6}"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pPr/>
              <a:t>‹#›</a:t>
            </a:fld>
            <a:endParaRPr lang="en-US"/>
          </a:p>
        </p:txBody>
      </p:sp>
    </p:spTree>
    <p:extLst>
      <p:ext uri="{BB962C8B-B14F-4D97-AF65-F5344CB8AC3E}">
        <p14:creationId xmlns:p14="http://schemas.microsoft.com/office/powerpoint/2010/main" val="3974303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40020-6983-42BB-9245-786C763EDDA6}"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pPr/>
              <a:t>‹#›</a:t>
            </a:fld>
            <a:endParaRPr lang="en-US"/>
          </a:p>
        </p:txBody>
      </p:sp>
    </p:spTree>
    <p:extLst>
      <p:ext uri="{BB962C8B-B14F-4D97-AF65-F5344CB8AC3E}">
        <p14:creationId xmlns:p14="http://schemas.microsoft.com/office/powerpoint/2010/main" val="369439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B840020-6983-42BB-9245-786C763EDDA6}"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pPr/>
              <a:t>‹#›</a:t>
            </a:fld>
            <a:endParaRPr lang="en-US"/>
          </a:p>
        </p:txBody>
      </p:sp>
    </p:spTree>
    <p:extLst>
      <p:ext uri="{BB962C8B-B14F-4D97-AF65-F5344CB8AC3E}">
        <p14:creationId xmlns:p14="http://schemas.microsoft.com/office/powerpoint/2010/main" val="262273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2859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40020-6983-42BB-9245-786C763EDDA6}"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pPr/>
              <a:t>‹#›</a:t>
            </a:fld>
            <a:endParaRPr lang="en-US"/>
          </a:p>
        </p:txBody>
      </p:sp>
    </p:spTree>
    <p:extLst>
      <p:ext uri="{BB962C8B-B14F-4D97-AF65-F5344CB8AC3E}">
        <p14:creationId xmlns:p14="http://schemas.microsoft.com/office/powerpoint/2010/main" val="863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840020-6983-42BB-9245-786C763EDDA6}"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pPr/>
              <a:t>‹#›</a:t>
            </a:fld>
            <a:endParaRPr lang="en-US"/>
          </a:p>
        </p:txBody>
      </p:sp>
    </p:spTree>
    <p:extLst>
      <p:ext uri="{BB962C8B-B14F-4D97-AF65-F5344CB8AC3E}">
        <p14:creationId xmlns:p14="http://schemas.microsoft.com/office/powerpoint/2010/main" val="1636559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840020-6983-42BB-9245-786C763EDDA6}"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A71D3D-F011-47C0-9290-685F7D9F6412}" type="slidenum">
              <a:rPr lang="en-US" smtClean="0"/>
              <a:pPr/>
              <a:t>‹#›</a:t>
            </a:fld>
            <a:endParaRPr lang="en-US"/>
          </a:p>
        </p:txBody>
      </p:sp>
    </p:spTree>
    <p:extLst>
      <p:ext uri="{BB962C8B-B14F-4D97-AF65-F5344CB8AC3E}">
        <p14:creationId xmlns:p14="http://schemas.microsoft.com/office/powerpoint/2010/main" val="4225649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840020-6983-42BB-9245-786C763EDDA6}"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A71D3D-F011-47C0-9290-685F7D9F6412}" type="slidenum">
              <a:rPr lang="en-US" smtClean="0"/>
              <a:pPr/>
              <a:t>‹#›</a:t>
            </a:fld>
            <a:endParaRPr lang="en-US"/>
          </a:p>
        </p:txBody>
      </p:sp>
    </p:spTree>
    <p:extLst>
      <p:ext uri="{BB962C8B-B14F-4D97-AF65-F5344CB8AC3E}">
        <p14:creationId xmlns:p14="http://schemas.microsoft.com/office/powerpoint/2010/main" val="75602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40020-6983-42BB-9245-786C763EDDA6}"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A71D3D-F011-47C0-9290-685F7D9F6412}" type="slidenum">
              <a:rPr lang="en-US" smtClean="0"/>
              <a:pPr/>
              <a:t>‹#›</a:t>
            </a:fld>
            <a:endParaRPr lang="en-US"/>
          </a:p>
        </p:txBody>
      </p:sp>
    </p:spTree>
    <p:extLst>
      <p:ext uri="{BB962C8B-B14F-4D97-AF65-F5344CB8AC3E}">
        <p14:creationId xmlns:p14="http://schemas.microsoft.com/office/powerpoint/2010/main" val="401619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840020-6983-42BB-9245-786C763EDDA6}"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pPr/>
              <a:t>‹#›</a:t>
            </a:fld>
            <a:endParaRPr lang="en-US"/>
          </a:p>
        </p:txBody>
      </p:sp>
    </p:spTree>
    <p:extLst>
      <p:ext uri="{BB962C8B-B14F-4D97-AF65-F5344CB8AC3E}">
        <p14:creationId xmlns:p14="http://schemas.microsoft.com/office/powerpoint/2010/main" val="23109671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6.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r="-4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78333" r="73809"/>
          <a:stretch/>
        </p:blipFill>
        <p:spPr>
          <a:xfrm>
            <a:off x="0" y="5410200"/>
            <a:ext cx="3266831" cy="1447800"/>
          </a:xfrm>
          <a:prstGeom prst="rect">
            <a:avLst/>
          </a:prstGeom>
        </p:spPr>
      </p:pic>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CB526-A810-4203-B07C-C7E1851FEFF2}" type="datetimeFigureOut">
              <a:rPr lang="en-US" smtClean="0"/>
              <a:pPr/>
              <a:t>4/16/2024</a:t>
            </a:fld>
            <a:endParaRPr lang="en-US"/>
          </a:p>
        </p:txBody>
      </p:sp>
      <p:pic>
        <p:nvPicPr>
          <p:cNvPr id="6" name="Picture 5"/>
          <p:cNvPicPr>
            <a:picLocks noChangeAspect="1"/>
          </p:cNvPicPr>
          <p:nvPr userDrawn="1"/>
        </p:nvPicPr>
        <p:blipFill rotWithShape="1">
          <a:blip r:embed="rId5" cstate="print">
            <a:extLst>
              <a:ext uri="{28A0092B-C50C-407E-A947-70E740481C1C}">
                <a14:useLocalDpi xmlns:a14="http://schemas.microsoft.com/office/drawing/2010/main" val="0"/>
              </a:ext>
            </a:extLst>
          </a:blip>
          <a:srcRect l="73810" b="76667"/>
          <a:stretch/>
        </p:blipFill>
        <p:spPr>
          <a:xfrm>
            <a:off x="8920122" y="0"/>
            <a:ext cx="3271879" cy="1561578"/>
          </a:xfrm>
          <a:prstGeom prst="rect">
            <a:avLst/>
          </a:prstGeom>
        </p:spPr>
      </p:pic>
      <p:sp>
        <p:nvSpPr>
          <p:cNvPr id="3" name="TextBox 2"/>
          <p:cNvSpPr txBox="1"/>
          <p:nvPr userDrawn="1"/>
        </p:nvSpPr>
        <p:spPr>
          <a:xfrm>
            <a:off x="0" y="0"/>
            <a:ext cx="12192000" cy="338554"/>
          </a:xfrm>
          <a:prstGeom prst="rect">
            <a:avLst/>
          </a:prstGeom>
          <a:noFill/>
        </p:spPr>
        <p:txBody>
          <a:bodyPr wrap="square" rtlCol="0">
            <a:spAutoFit/>
          </a:bodyPr>
          <a:lstStyle/>
          <a:p>
            <a:r>
              <a:rPr lang="en-US" sz="1600" b="1" dirty="0">
                <a:solidFill>
                  <a:schemeClr val="tx1"/>
                </a:solidFill>
              </a:rPr>
              <a:t>Software Engineering</a:t>
            </a:r>
          </a:p>
        </p:txBody>
      </p:sp>
      <p:sp>
        <p:nvSpPr>
          <p:cNvPr id="7" name="TextBox 6"/>
          <p:cNvSpPr txBox="1"/>
          <p:nvPr userDrawn="1"/>
        </p:nvSpPr>
        <p:spPr>
          <a:xfrm>
            <a:off x="0" y="6519446"/>
            <a:ext cx="12192000" cy="338554"/>
          </a:xfrm>
          <a:prstGeom prst="rect">
            <a:avLst/>
          </a:prstGeom>
          <a:noFill/>
        </p:spPr>
        <p:txBody>
          <a:bodyPr wrap="square" rtlCol="0">
            <a:spAutoFit/>
          </a:bodyPr>
          <a:lstStyle/>
          <a:p>
            <a:pPr algn="r"/>
            <a:r>
              <a:rPr lang="en-US" sz="1600" b="1" dirty="0">
                <a:solidFill>
                  <a:schemeClr val="tx1"/>
                </a:solidFill>
              </a:rPr>
              <a:t>SLIIT </a:t>
            </a:r>
            <a:r>
              <a:rPr lang="en-US" sz="1600" b="1" baseline="0" dirty="0">
                <a:solidFill>
                  <a:schemeClr val="tx1"/>
                </a:solidFill>
              </a:rPr>
              <a:t> - Faculty of Computing</a:t>
            </a:r>
            <a:endParaRPr lang="en-US" sz="1600" b="1" dirty="0">
              <a:solidFill>
                <a:schemeClr val="tx1"/>
              </a:solidFill>
            </a:endParaRPr>
          </a:p>
        </p:txBody>
      </p:sp>
      <p:sp>
        <p:nvSpPr>
          <p:cNvPr id="5" name="Rectangle 4"/>
          <p:cNvSpPr/>
          <p:nvPr userDrawn="1"/>
        </p:nvSpPr>
        <p:spPr>
          <a:xfrm>
            <a:off x="8331200" y="76200"/>
            <a:ext cx="3657600" cy="914400"/>
          </a:xfrm>
          <a:prstGeom prst="rect">
            <a:avLst/>
          </a:prstGeom>
          <a:solidFill>
            <a:srgbClr val="F2F2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rotWithShape="1">
          <a:blip r:embed="rId6">
            <a:extLst>
              <a:ext uri="{28A0092B-C50C-407E-A947-70E740481C1C}">
                <a14:useLocalDpi xmlns:a14="http://schemas.microsoft.com/office/drawing/2010/main" val="0"/>
              </a:ext>
            </a:extLst>
          </a:blip>
          <a:srcRect t="29997" b="23330"/>
          <a:stretch/>
        </p:blipFill>
        <p:spPr>
          <a:xfrm>
            <a:off x="8331201" y="76200"/>
            <a:ext cx="3657143" cy="914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r="-4000"/>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14" cstate="print">
            <a:extLst>
              <a:ext uri="{28A0092B-C50C-407E-A947-70E740481C1C}">
                <a14:useLocalDpi xmlns:a14="http://schemas.microsoft.com/office/drawing/2010/main" val="0"/>
              </a:ext>
            </a:extLst>
          </a:blip>
          <a:srcRect t="93000"/>
          <a:stretch/>
        </p:blipFill>
        <p:spPr>
          <a:xfrm>
            <a:off x="0" y="6400801"/>
            <a:ext cx="12192000" cy="457201"/>
          </a:xfrm>
          <a:prstGeom prst="rect">
            <a:avLst/>
          </a:prstGeom>
        </p:spPr>
      </p:pic>
      <p:sp>
        <p:nvSpPr>
          <p:cNvPr id="2" name="Title Placeholder 1"/>
          <p:cNvSpPr>
            <a:spLocks noGrp="1"/>
          </p:cNvSpPr>
          <p:nvPr>
            <p:ph type="title"/>
          </p:nvPr>
        </p:nvSpPr>
        <p:spPr>
          <a:xfrm>
            <a:off x="838200" y="365125"/>
            <a:ext cx="10515600" cy="10826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40020-6983-42BB-9245-786C763EDDA6}" type="datetimeFigureOut">
              <a:rPr lang="en-US" smtClean="0"/>
              <a:pPr/>
              <a:t>4/16/2024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D681A553-4BB9-4B4D-9D0B-130D6930B48A}" type="slidenum">
              <a:rPr lang="en-US" smtClean="0"/>
              <a:pPr/>
              <a:t>‹#›</a:t>
            </a:fld>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1D3D-F011-47C0-9290-685F7D9F6412}" type="slidenum">
              <a:rPr lang="en-US" smtClean="0"/>
              <a:pPr/>
              <a:t>‹#›</a:t>
            </a:fld>
            <a:endParaRPr lang="en-US" dirty="0"/>
          </a:p>
        </p:txBody>
      </p:sp>
      <p:pic>
        <p:nvPicPr>
          <p:cNvPr id="7" name="Picture 6"/>
          <p:cNvPicPr>
            <a:picLocks noChangeAspect="1"/>
          </p:cNvPicPr>
          <p:nvPr userDrawn="1"/>
        </p:nvPicPr>
        <p:blipFill rotWithShape="1">
          <a:blip r:embed="rId15" cstate="print">
            <a:extLst>
              <a:ext uri="{28A0092B-C50C-407E-A947-70E740481C1C}">
                <a14:useLocalDpi xmlns:a14="http://schemas.microsoft.com/office/drawing/2010/main" val="0"/>
              </a:ext>
            </a:extLst>
          </a:blip>
          <a:srcRect t="29997" b="23330"/>
          <a:stretch/>
        </p:blipFill>
        <p:spPr>
          <a:xfrm>
            <a:off x="10160000" y="0"/>
            <a:ext cx="2032000" cy="508064"/>
          </a:xfrm>
          <a:prstGeom prst="rect">
            <a:avLst/>
          </a:prstGeom>
        </p:spPr>
      </p:pic>
      <p:sp>
        <p:nvSpPr>
          <p:cNvPr id="11" name="TextBox 10"/>
          <p:cNvSpPr txBox="1"/>
          <p:nvPr userDrawn="1"/>
        </p:nvSpPr>
        <p:spPr>
          <a:xfrm>
            <a:off x="0" y="6553200"/>
            <a:ext cx="12192000" cy="338554"/>
          </a:xfrm>
          <a:prstGeom prst="rect">
            <a:avLst/>
          </a:prstGeom>
          <a:noFill/>
        </p:spPr>
        <p:txBody>
          <a:bodyPr wrap="square" rtlCol="0">
            <a:spAutoFit/>
          </a:bodyPr>
          <a:lstStyle/>
          <a:p>
            <a:pPr algn="r"/>
            <a:r>
              <a:rPr lang="en-US" sz="1600" b="1" dirty="0">
                <a:solidFill>
                  <a:srgbClr val="E87A23"/>
                </a:solidFill>
              </a:rPr>
              <a:t>SLIIT </a:t>
            </a:r>
            <a:r>
              <a:rPr lang="en-US" sz="1600" b="1" baseline="0" dirty="0">
                <a:solidFill>
                  <a:srgbClr val="E87A23"/>
                </a:solidFill>
              </a:rPr>
              <a:t> - Faculty of Computing</a:t>
            </a:r>
            <a:endParaRPr lang="en-US" sz="1600" b="1" dirty="0">
              <a:solidFill>
                <a:srgbClr val="E87A23"/>
              </a:solidFill>
            </a:endParaRPr>
          </a:p>
        </p:txBody>
      </p:sp>
      <p:pic>
        <p:nvPicPr>
          <p:cNvPr id="12" name="Picture 11"/>
          <p:cNvPicPr>
            <a:picLocks noChangeAspect="1"/>
          </p:cNvPicPr>
          <p:nvPr userDrawn="1"/>
        </p:nvPicPr>
        <p:blipFill rotWithShape="1">
          <a:blip r:embed="rId14" cstate="print">
            <a:extLst>
              <a:ext uri="{28A0092B-C50C-407E-A947-70E740481C1C}">
                <a14:useLocalDpi xmlns:a14="http://schemas.microsoft.com/office/drawing/2010/main" val="0"/>
              </a:ext>
            </a:extLst>
          </a:blip>
          <a:srcRect t="93000"/>
          <a:stretch/>
        </p:blipFill>
        <p:spPr>
          <a:xfrm rot="10800000">
            <a:off x="0" y="-2"/>
            <a:ext cx="10160000" cy="457201"/>
          </a:xfrm>
          <a:prstGeom prst="rect">
            <a:avLst/>
          </a:prstGeom>
        </p:spPr>
      </p:pic>
      <p:sp>
        <p:nvSpPr>
          <p:cNvPr id="10" name="TextBox 9"/>
          <p:cNvSpPr txBox="1"/>
          <p:nvPr userDrawn="1"/>
        </p:nvSpPr>
        <p:spPr>
          <a:xfrm>
            <a:off x="0" y="-76199"/>
            <a:ext cx="5711957" cy="338554"/>
          </a:xfrm>
          <a:prstGeom prst="rect">
            <a:avLst/>
          </a:prstGeom>
          <a:noFill/>
        </p:spPr>
        <p:txBody>
          <a:bodyPr wrap="square" rtlCol="0">
            <a:spAutoFit/>
          </a:bodyPr>
          <a:lstStyle/>
          <a:p>
            <a:r>
              <a:rPr lang="en-US" sz="1600" b="1" dirty="0">
                <a:solidFill>
                  <a:schemeClr val="bg1"/>
                </a:solidFill>
              </a:rPr>
              <a:t>IT2020</a:t>
            </a:r>
          </a:p>
        </p:txBody>
      </p:sp>
      <p:cxnSp>
        <p:nvCxnSpPr>
          <p:cNvPr id="17" name="Straight Connector 16"/>
          <p:cNvCxnSpPr/>
          <p:nvPr userDrawn="1"/>
        </p:nvCxnSpPr>
        <p:spPr>
          <a:xfrm>
            <a:off x="838200" y="1447800"/>
            <a:ext cx="10515600" cy="0"/>
          </a:xfrm>
          <a:prstGeom prst="line">
            <a:avLst/>
          </a:prstGeom>
          <a:ln w="19050">
            <a:solidFill>
              <a:srgbClr val="242D66"/>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377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www.bmcsoftware.com.au/guides/itil-incident-management.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000" r="-4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DC2124-BBCF-4E69-AF39-AED4089E056F}"/>
              </a:ext>
            </a:extLst>
          </p:cNvPr>
          <p:cNvSpPr>
            <a:spLocks noGrp="1"/>
          </p:cNvSpPr>
          <p:nvPr>
            <p:ph type="ctrTitle"/>
          </p:nvPr>
        </p:nvSpPr>
        <p:spPr>
          <a:xfrm>
            <a:off x="838200" y="2143641"/>
            <a:ext cx="10896600" cy="1470025"/>
          </a:xfrm>
        </p:spPr>
        <p:txBody>
          <a:bodyPr/>
          <a:lstStyle/>
          <a:p>
            <a:r>
              <a:rPr lang="en-US" sz="5400" b="1" dirty="0">
                <a:solidFill>
                  <a:srgbClr val="031A7D"/>
                </a:solidFill>
                <a:ea typeface="+mj-ea"/>
              </a:rPr>
              <a:t>Software Engineering (IT2020</a:t>
            </a:r>
            <a:r>
              <a:rPr lang="en-US" sz="5400" b="1">
                <a:solidFill>
                  <a:srgbClr val="031A7D"/>
                </a:solidFill>
                <a:ea typeface="+mj-ea"/>
              </a:rPr>
              <a:t>) </a:t>
            </a:r>
            <a:br>
              <a:rPr lang="en-US" sz="5400" b="1" dirty="0">
                <a:solidFill>
                  <a:srgbClr val="031A7D"/>
                </a:solidFill>
                <a:ea typeface="+mj-ea"/>
              </a:rPr>
            </a:br>
            <a:endParaRPr lang="en-US" sz="5400" dirty="0"/>
          </a:p>
        </p:txBody>
      </p:sp>
      <p:sp>
        <p:nvSpPr>
          <p:cNvPr id="9" name="Subtitle 8">
            <a:extLst>
              <a:ext uri="{FF2B5EF4-FFF2-40B4-BE49-F238E27FC236}">
                <a16:creationId xmlns:a16="http://schemas.microsoft.com/office/drawing/2014/main" id="{091B35C8-3E44-4C40-B084-29BC87C29D5E}"/>
              </a:ext>
            </a:extLst>
          </p:cNvPr>
          <p:cNvSpPr>
            <a:spLocks noGrp="1"/>
          </p:cNvSpPr>
          <p:nvPr>
            <p:ph type="subTitle" idx="1"/>
          </p:nvPr>
        </p:nvSpPr>
        <p:spPr>
          <a:xfrm>
            <a:off x="1828800" y="3244334"/>
            <a:ext cx="8991600" cy="1752600"/>
          </a:xfrm>
        </p:spPr>
        <p:txBody>
          <a:bodyPr/>
          <a:lstStyle/>
          <a:p>
            <a:r>
              <a:rPr lang="en-US" sz="5000" b="1" dirty="0">
                <a:solidFill>
                  <a:schemeClr val="tx1"/>
                </a:solidFill>
              </a:rPr>
              <a:t>Lecture 8 -  </a:t>
            </a:r>
            <a:r>
              <a:rPr lang="en-US" altLang="en-US" sz="5000" b="1" dirty="0">
                <a:solidFill>
                  <a:schemeClr val="tx1"/>
                </a:solidFill>
              </a:rPr>
              <a:t>Supportive Processes</a:t>
            </a:r>
            <a:endParaRPr lang="en-US" sz="5000" b="1" dirty="0">
              <a:solidFill>
                <a:schemeClr val="tx1"/>
              </a:solidFill>
            </a:endParaRPr>
          </a:p>
          <a:p>
            <a:endParaRPr lang="en-US" dirty="0"/>
          </a:p>
        </p:txBody>
      </p:sp>
    </p:spTree>
    <p:extLst>
      <p:ext uri="{BB962C8B-B14F-4D97-AF65-F5344CB8AC3E}">
        <p14:creationId xmlns:p14="http://schemas.microsoft.com/office/powerpoint/2010/main" val="406788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Baselines</a:t>
            </a:r>
          </a:p>
        </p:txBody>
      </p:sp>
      <p:sp>
        <p:nvSpPr>
          <p:cNvPr id="5123" name="Rectangle 3"/>
          <p:cNvSpPr>
            <a:spLocks noGrp="1" noChangeArrowheads="1"/>
          </p:cNvSpPr>
          <p:nvPr>
            <p:ph type="body" idx="1"/>
          </p:nvPr>
        </p:nvSpPr>
        <p:spPr/>
        <p:txBody>
          <a:bodyPr/>
          <a:lstStyle/>
          <a:p>
            <a:r>
              <a:rPr lang="en-US" altLang="en-US"/>
              <a:t>A work product becomes a baseline only after it is reviewed and approved.</a:t>
            </a:r>
          </a:p>
          <a:p>
            <a:r>
              <a:rPr lang="en-US" altLang="en-US"/>
              <a:t>A baseline is a milestone in software development that is marked by the delivery of one or more configuration items.</a:t>
            </a:r>
          </a:p>
          <a:p>
            <a:r>
              <a:rPr lang="en-US" altLang="en-US"/>
              <a:t>Once a baseline is established each change request must be evaluated and verified by a formal procedure before it is processed.</a:t>
            </a:r>
          </a:p>
        </p:txBody>
      </p:sp>
    </p:spTree>
    <p:extLst>
      <p:ext uri="{BB962C8B-B14F-4D97-AF65-F5344CB8AC3E}">
        <p14:creationId xmlns:p14="http://schemas.microsoft.com/office/powerpoint/2010/main" val="172880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Codelines</a:t>
            </a:r>
            <a:r>
              <a:rPr lang="en-US" dirty="0"/>
              <a:t> and baselines</a:t>
            </a:r>
          </a:p>
        </p:txBody>
      </p:sp>
      <p:sp>
        <p:nvSpPr>
          <p:cNvPr id="3" name="Content Placeholder 2"/>
          <p:cNvSpPr>
            <a:spLocks noGrp="1"/>
          </p:cNvSpPr>
          <p:nvPr>
            <p:ph idx="1"/>
          </p:nvPr>
        </p:nvSpPr>
        <p:spPr/>
        <p:txBody>
          <a:bodyPr>
            <a:normAutofit/>
          </a:bodyPr>
          <a:lstStyle/>
          <a:p>
            <a:r>
              <a:rPr lang="en-US" dirty="0"/>
              <a:t>A </a:t>
            </a:r>
            <a:r>
              <a:rPr lang="en-US" dirty="0" err="1"/>
              <a:t>codeline</a:t>
            </a:r>
            <a:r>
              <a:rPr lang="en-US" dirty="0"/>
              <a:t> is a sequence of versions of  source code with later versions in the sequence derived from earlier versions. </a:t>
            </a:r>
          </a:p>
          <a:p>
            <a:r>
              <a:rPr lang="en-US" dirty="0" err="1"/>
              <a:t>Codelines</a:t>
            </a:r>
            <a:r>
              <a:rPr lang="en-US" dirty="0"/>
              <a:t> normally apply to components of systems so that there are different versions of each component.</a:t>
            </a:r>
          </a:p>
          <a:p>
            <a:r>
              <a:rPr lang="en-US" dirty="0"/>
              <a:t> A baseline is a definition of a specific system. </a:t>
            </a:r>
          </a:p>
          <a:p>
            <a:r>
              <a:rPr lang="en-US" dirty="0"/>
              <a:t>The baseline therefore specifies the component versions that are included in the system plus a specification of the libraries used, configuration files, etc. </a:t>
            </a:r>
          </a:p>
        </p:txBody>
      </p:sp>
      <p:sp>
        <p:nvSpPr>
          <p:cNvPr id="4" name="Slide Number Placeholder 3"/>
          <p:cNvSpPr>
            <a:spLocks noGrp="1"/>
          </p:cNvSpPr>
          <p:nvPr>
            <p:ph type="sldNum" sz="quarter" idx="4294967295"/>
          </p:nvPr>
        </p:nvSpPr>
        <p:spPr>
          <a:xfrm>
            <a:off x="7981950" y="6356351"/>
            <a:ext cx="2057400" cy="365125"/>
          </a:xfrm>
        </p:spPr>
        <p:txBody>
          <a:bodyPr/>
          <a:lstStyle/>
          <a:p>
            <a:fld id="{7B134961-4B2C-A547-9A54-CB85DA02077E}" type="slidenum">
              <a:rPr lang="en-US" smtClean="0"/>
              <a:pPr/>
              <a:t>11</a:t>
            </a:fld>
            <a:endParaRPr lang="en-US"/>
          </a:p>
        </p:txBody>
      </p:sp>
    </p:spTree>
    <p:extLst>
      <p:ext uri="{BB962C8B-B14F-4D97-AF65-F5344CB8AC3E}">
        <p14:creationId xmlns:p14="http://schemas.microsoft.com/office/powerpoint/2010/main" val="1140556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Codelines</a:t>
            </a:r>
            <a:r>
              <a:rPr lang="en-US" dirty="0"/>
              <a:t> and baselines</a:t>
            </a:r>
            <a:r>
              <a:rPr lang="en-GB" dirty="0"/>
              <a:t> </a:t>
            </a:r>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12</a:t>
            </a:fld>
            <a:endParaRPr lang="en-US"/>
          </a:p>
        </p:txBody>
      </p:sp>
      <p:pic>
        <p:nvPicPr>
          <p:cNvPr id="8" name="Picture 7" descr="25.4 Code and Baselines (25.6).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692" y="1979543"/>
            <a:ext cx="7058438" cy="3754488"/>
          </a:xfrm>
          <a:prstGeom prst="rect">
            <a:avLst/>
          </a:prstGeom>
        </p:spPr>
      </p:pic>
    </p:spTree>
    <p:extLst>
      <p:ext uri="{BB962C8B-B14F-4D97-AF65-F5344CB8AC3E}">
        <p14:creationId xmlns:p14="http://schemas.microsoft.com/office/powerpoint/2010/main" val="463732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features of version control systems</a:t>
            </a:r>
          </a:p>
        </p:txBody>
      </p:sp>
      <p:sp>
        <p:nvSpPr>
          <p:cNvPr id="3" name="Content Placeholder 2"/>
          <p:cNvSpPr>
            <a:spLocks noGrp="1"/>
          </p:cNvSpPr>
          <p:nvPr>
            <p:ph idx="1"/>
          </p:nvPr>
        </p:nvSpPr>
        <p:spPr/>
        <p:txBody>
          <a:bodyPr/>
          <a:lstStyle/>
          <a:p>
            <a:r>
              <a:rPr lang="en-US" dirty="0"/>
              <a:t>Version and release identification</a:t>
            </a:r>
            <a:r>
              <a:rPr lang="en-GB" dirty="0"/>
              <a:t> </a:t>
            </a:r>
          </a:p>
          <a:p>
            <a:r>
              <a:rPr lang="en-US" dirty="0"/>
              <a:t>Change history recording </a:t>
            </a:r>
          </a:p>
          <a:p>
            <a:r>
              <a:rPr lang="en-US" dirty="0"/>
              <a:t>Support for independent development </a:t>
            </a:r>
          </a:p>
          <a:p>
            <a:r>
              <a:rPr lang="en-US" dirty="0"/>
              <a:t>Project support</a:t>
            </a:r>
          </a:p>
          <a:p>
            <a:r>
              <a:rPr lang="en-US" dirty="0"/>
              <a:t>Storage management</a:t>
            </a:r>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13</a:t>
            </a:fld>
            <a:endParaRPr lang="en-US"/>
          </a:p>
        </p:txBody>
      </p:sp>
    </p:spTree>
    <p:extLst>
      <p:ext uri="{BB962C8B-B14F-4D97-AF65-F5344CB8AC3E}">
        <p14:creationId xmlns:p14="http://schemas.microsoft.com/office/powerpoint/2010/main" val="1561305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Centralized version control</a:t>
            </a:r>
          </a:p>
        </p:txBody>
      </p:sp>
      <p:sp>
        <p:nvSpPr>
          <p:cNvPr id="3" name="Content Placeholder 2"/>
          <p:cNvSpPr>
            <a:spLocks noGrp="1"/>
          </p:cNvSpPr>
          <p:nvPr>
            <p:ph idx="1"/>
          </p:nvPr>
        </p:nvSpPr>
        <p:spPr/>
        <p:txBody>
          <a:bodyPr>
            <a:normAutofit/>
          </a:bodyPr>
          <a:lstStyle/>
          <a:p>
            <a:r>
              <a:rPr lang="en-US" dirty="0"/>
              <a:t>Developers check out components or directories of components from the project repository into their private workspace and work on these copies in their private workspace. </a:t>
            </a:r>
          </a:p>
          <a:p>
            <a:r>
              <a:rPr lang="en-US" dirty="0"/>
              <a:t>When their changes are complete, they check-in the components back to the repository. </a:t>
            </a:r>
          </a:p>
          <a:p>
            <a:r>
              <a:rPr lang="en-US" dirty="0"/>
              <a:t>If several people are working on a component at the same time, each check it out from the repository. If a component has been checked out, the VC system warns other users wanting to check out that component that it has been checked out by someone else. </a:t>
            </a:r>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14</a:t>
            </a:fld>
            <a:endParaRPr lang="en-US"/>
          </a:p>
        </p:txBody>
      </p:sp>
    </p:spTree>
    <p:extLst>
      <p:ext uri="{BB962C8B-B14F-4D97-AF65-F5344CB8AC3E}">
        <p14:creationId xmlns:p14="http://schemas.microsoft.com/office/powerpoint/2010/main" val="256141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version control</a:t>
            </a:r>
          </a:p>
        </p:txBody>
      </p:sp>
      <p:sp>
        <p:nvSpPr>
          <p:cNvPr id="3" name="Content Placeholder 2"/>
          <p:cNvSpPr>
            <a:spLocks noGrp="1"/>
          </p:cNvSpPr>
          <p:nvPr>
            <p:ph idx="1"/>
          </p:nvPr>
        </p:nvSpPr>
        <p:spPr/>
        <p:txBody>
          <a:bodyPr>
            <a:normAutofit/>
          </a:bodyPr>
          <a:lstStyle/>
          <a:p>
            <a:r>
              <a:rPr lang="en-US" dirty="0"/>
              <a:t>A ‘master’ repository is created on a server that maintains the code produced by the development team.</a:t>
            </a:r>
          </a:p>
          <a:p>
            <a:r>
              <a:rPr lang="en-US" dirty="0"/>
              <a:t>Instead of checking out the files that they need, a developer creates a clone of the project repository that is downloaded and installed on their computer. </a:t>
            </a:r>
            <a:endParaRPr lang="en-GB" dirty="0"/>
          </a:p>
          <a:p>
            <a:r>
              <a:rPr lang="en-US" dirty="0"/>
              <a:t>Developers work on the files required and maintain the new versions on their private repository on their own computer. </a:t>
            </a:r>
          </a:p>
          <a:p>
            <a:r>
              <a:rPr lang="en-US" dirty="0"/>
              <a:t>When changes are done, they ‘commit’ these changes and update their private server repository.  They may then ‘push’ these changes to the project repository. </a:t>
            </a:r>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15</a:t>
            </a:fld>
            <a:endParaRPr lang="en-US"/>
          </a:p>
        </p:txBody>
      </p:sp>
    </p:spTree>
    <p:extLst>
      <p:ext uri="{BB962C8B-B14F-4D97-AF65-F5344CB8AC3E}">
        <p14:creationId xmlns:p14="http://schemas.microsoft.com/office/powerpoint/2010/main" val="39391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development</a:t>
            </a:r>
          </a:p>
        </p:txBody>
      </p:sp>
      <p:sp>
        <p:nvSpPr>
          <p:cNvPr id="3" name="Content Placeholder 2"/>
          <p:cNvSpPr>
            <a:spLocks noGrp="1"/>
          </p:cNvSpPr>
          <p:nvPr>
            <p:ph idx="1"/>
          </p:nvPr>
        </p:nvSpPr>
        <p:spPr/>
        <p:txBody>
          <a:bodyPr/>
          <a:lstStyle/>
          <a:p>
            <a:r>
              <a:rPr lang="en-US" dirty="0"/>
              <a:t>Distributed version control is essential for open source development.</a:t>
            </a:r>
          </a:p>
          <a:p>
            <a:pPr lvl="1"/>
            <a:r>
              <a:rPr lang="en-US" dirty="0"/>
              <a:t> Several people may be working simultaneously on the same system without any central coordination. </a:t>
            </a:r>
          </a:p>
          <a:p>
            <a:r>
              <a:rPr lang="en-US" dirty="0"/>
              <a:t>As well as a private repository on their own computer, developers also maintain a public server repository to which they push new versions of components that they have changed. </a:t>
            </a:r>
          </a:p>
          <a:p>
            <a:pPr lvl="1"/>
            <a:r>
              <a:rPr lang="en-US" dirty="0"/>
              <a:t>It is then up to the open-source system ‘manager’ to decide when to pull these changes into the definitive system. </a:t>
            </a:r>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16</a:t>
            </a:fld>
            <a:endParaRPr lang="en-US"/>
          </a:p>
        </p:txBody>
      </p:sp>
    </p:spTree>
    <p:extLst>
      <p:ext uri="{BB962C8B-B14F-4D97-AF65-F5344CB8AC3E}">
        <p14:creationId xmlns:p14="http://schemas.microsoft.com/office/powerpoint/2010/main" val="2108648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83942"/>
            <a:ext cx="8229600" cy="1143000"/>
          </a:xfrm>
        </p:spPr>
        <p:txBody>
          <a:bodyPr/>
          <a:lstStyle/>
          <a:p>
            <a:pPr algn="ctr"/>
            <a:r>
              <a:rPr lang="en-US" dirty="0"/>
              <a:t>System building</a:t>
            </a:r>
          </a:p>
        </p:txBody>
      </p:sp>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17</a:t>
            </a:fld>
            <a:endParaRPr lang="en-US"/>
          </a:p>
        </p:txBody>
      </p:sp>
    </p:spTree>
    <p:extLst>
      <p:ext uri="{BB962C8B-B14F-4D97-AF65-F5344CB8AC3E}">
        <p14:creationId xmlns:p14="http://schemas.microsoft.com/office/powerpoint/2010/main" val="3940646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building</a:t>
            </a:r>
          </a:p>
        </p:txBody>
      </p:sp>
      <p:sp>
        <p:nvSpPr>
          <p:cNvPr id="3" name="Content Placeholder 2"/>
          <p:cNvSpPr>
            <a:spLocks noGrp="1"/>
          </p:cNvSpPr>
          <p:nvPr>
            <p:ph idx="1"/>
          </p:nvPr>
        </p:nvSpPr>
        <p:spPr/>
        <p:txBody>
          <a:bodyPr/>
          <a:lstStyle/>
          <a:p>
            <a:r>
              <a:rPr lang="en-GB" altLang="en-US" sz="2000" dirty="0"/>
              <a:t>The process of compiling and linking software components into an executable system.</a:t>
            </a:r>
            <a:endParaRPr lang="en-US" sz="2000" dirty="0"/>
          </a:p>
          <a:p>
            <a:r>
              <a:rPr lang="en-US" sz="2000" dirty="0"/>
              <a:t>System building is the process of creating a complete, executable system by compiling and linking the system components, external libraries, configuration files, etc.</a:t>
            </a:r>
          </a:p>
        </p:txBody>
      </p:sp>
      <p:sp>
        <p:nvSpPr>
          <p:cNvPr id="4" name="Slide Number Placeholder 3"/>
          <p:cNvSpPr>
            <a:spLocks noGrp="1"/>
          </p:cNvSpPr>
          <p:nvPr>
            <p:ph type="sldNum" sz="quarter" idx="4294967295"/>
          </p:nvPr>
        </p:nvSpPr>
        <p:spPr>
          <a:xfrm>
            <a:off x="7981950" y="6356351"/>
            <a:ext cx="2057400" cy="365125"/>
          </a:xfrm>
        </p:spPr>
        <p:txBody>
          <a:bodyPr/>
          <a:lstStyle/>
          <a:p>
            <a:fld id="{7B134961-4B2C-A547-9A54-CB85DA02077E}" type="slidenum">
              <a:rPr lang="en-US" smtClean="0"/>
              <a:pPr/>
              <a:t>18</a:t>
            </a:fld>
            <a:endParaRPr lang="en-US"/>
          </a:p>
        </p:txBody>
      </p:sp>
      <p:pic>
        <p:nvPicPr>
          <p:cNvPr id="7" name="Content Placeholder 3" descr="25.11 SystemBuilding.eps"/>
          <p:cNvPicPr>
            <a:picLocks noChangeAspect="1"/>
          </p:cNvPicPr>
          <p:nvPr/>
        </p:nvPicPr>
        <p:blipFill>
          <a:blip r:embed="rId2"/>
          <a:srcRect t="-7679" b="-7679"/>
          <a:stretch>
            <a:fillRect/>
          </a:stretch>
        </p:blipFill>
        <p:spPr>
          <a:xfrm>
            <a:off x="2852930" y="3447282"/>
            <a:ext cx="5289585" cy="2909068"/>
          </a:xfrm>
          <a:prstGeom prst="rect">
            <a:avLst/>
          </a:prstGeom>
        </p:spPr>
      </p:pic>
    </p:spTree>
    <p:extLst>
      <p:ext uri="{BB962C8B-B14F-4D97-AF65-F5344CB8AC3E}">
        <p14:creationId xmlns:p14="http://schemas.microsoft.com/office/powerpoint/2010/main" val="3681619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50811"/>
            <a:ext cx="8229600" cy="1143000"/>
          </a:xfrm>
        </p:spPr>
        <p:txBody>
          <a:bodyPr/>
          <a:lstStyle/>
          <a:p>
            <a:pPr algn="ctr"/>
            <a:r>
              <a:rPr lang="en-US" dirty="0"/>
              <a:t>Change management</a:t>
            </a:r>
          </a:p>
        </p:txBody>
      </p:sp>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19</a:t>
            </a:fld>
            <a:endParaRPr lang="en-US"/>
          </a:p>
        </p:txBody>
      </p:sp>
    </p:spTree>
    <p:extLst>
      <p:ext uri="{BB962C8B-B14F-4D97-AF65-F5344CB8AC3E}">
        <p14:creationId xmlns:p14="http://schemas.microsoft.com/office/powerpoint/2010/main" val="18130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configuration management?</a:t>
            </a:r>
          </a:p>
        </p:txBody>
      </p:sp>
      <p:sp>
        <p:nvSpPr>
          <p:cNvPr id="3" name="Content Placeholder 2"/>
          <p:cNvSpPr>
            <a:spLocks noGrp="1"/>
          </p:cNvSpPr>
          <p:nvPr>
            <p:ph idx="1"/>
          </p:nvPr>
        </p:nvSpPr>
        <p:spPr/>
        <p:txBody>
          <a:bodyPr/>
          <a:lstStyle/>
          <a:p>
            <a:pPr marL="0" indent="0">
              <a:buNone/>
            </a:pPr>
            <a:r>
              <a:rPr lang="en-US" dirty="0"/>
              <a:t>• Change management: managed way to decide which change ideas to implement and when. </a:t>
            </a:r>
          </a:p>
          <a:p>
            <a:pPr marL="0" indent="0">
              <a:buNone/>
            </a:pPr>
            <a:r>
              <a:rPr lang="en-US" dirty="0"/>
              <a:t>• Version management: keep track of multiple versions of components and ensure that changes by different developers do not disturb each other. </a:t>
            </a:r>
          </a:p>
          <a:p>
            <a:pPr marL="0" indent="0">
              <a:buNone/>
            </a:pPr>
            <a:r>
              <a:rPr lang="en-US" dirty="0"/>
              <a:t>• System building: collect and assemble correct versions of required components and then compile. </a:t>
            </a:r>
          </a:p>
          <a:p>
            <a:pPr marL="0" indent="0">
              <a:buNone/>
            </a:pPr>
            <a:r>
              <a:rPr lang="en-US" dirty="0"/>
              <a:t>• Release management: prepare for external releases and keep track of external releases. </a:t>
            </a:r>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2</a:t>
            </a:fld>
            <a:endParaRPr lang="en-US"/>
          </a:p>
        </p:txBody>
      </p:sp>
    </p:spTree>
    <p:extLst>
      <p:ext uri="{BB962C8B-B14F-4D97-AF65-F5344CB8AC3E}">
        <p14:creationId xmlns:p14="http://schemas.microsoft.com/office/powerpoint/2010/main" val="498043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management</a:t>
            </a:r>
          </a:p>
        </p:txBody>
      </p:sp>
      <p:sp>
        <p:nvSpPr>
          <p:cNvPr id="3" name="Content Placeholder 2"/>
          <p:cNvSpPr>
            <a:spLocks noGrp="1"/>
          </p:cNvSpPr>
          <p:nvPr>
            <p:ph idx="1"/>
          </p:nvPr>
        </p:nvSpPr>
        <p:spPr/>
        <p:txBody>
          <a:bodyPr>
            <a:normAutofit/>
          </a:bodyPr>
          <a:lstStyle/>
          <a:p>
            <a:r>
              <a:rPr lang="en-US" dirty="0"/>
              <a:t>Organizational needs and requirements change during the lifetime of a system, bugs have to be repaired and systems have to adapt to changes in their environment.</a:t>
            </a:r>
          </a:p>
          <a:p>
            <a:r>
              <a:rPr lang="en-US" dirty="0"/>
              <a:t>Change management is intended to ensure that system evolution is a managed process and that priority is given to the most urgent and cost-effective changes.</a:t>
            </a:r>
            <a:r>
              <a:rPr lang="en-GB" dirty="0"/>
              <a:t> </a:t>
            </a:r>
          </a:p>
          <a:p>
            <a:r>
              <a:rPr lang="en-US" dirty="0"/>
              <a:t>The change management process is concerned with analyzing the costs and benefits of proposed changes, approving those changes that are worthwhile and tracking which components in the system have been changed. </a:t>
            </a:r>
          </a:p>
          <a:p>
            <a:endParaRPr lang="en-US" dirty="0"/>
          </a:p>
        </p:txBody>
      </p:sp>
      <p:sp>
        <p:nvSpPr>
          <p:cNvPr id="4" name="Slide Number Placeholder 3"/>
          <p:cNvSpPr>
            <a:spLocks noGrp="1"/>
          </p:cNvSpPr>
          <p:nvPr>
            <p:ph type="sldNum" sz="quarter" idx="4294967295"/>
          </p:nvPr>
        </p:nvSpPr>
        <p:spPr>
          <a:xfrm>
            <a:off x="7981950" y="6356351"/>
            <a:ext cx="2057400" cy="365125"/>
          </a:xfrm>
        </p:spPr>
        <p:txBody>
          <a:bodyPr/>
          <a:lstStyle/>
          <a:p>
            <a:fld id="{7B134961-4B2C-A547-9A54-CB85DA02077E}" type="slidenum">
              <a:rPr lang="en-US" smtClean="0"/>
              <a:pPr/>
              <a:t>20</a:t>
            </a:fld>
            <a:endParaRPr lang="en-US"/>
          </a:p>
        </p:txBody>
      </p:sp>
    </p:spTree>
    <p:extLst>
      <p:ext uri="{BB962C8B-B14F-4D97-AF65-F5344CB8AC3E}">
        <p14:creationId xmlns:p14="http://schemas.microsoft.com/office/powerpoint/2010/main" val="184859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718591" y="4802103"/>
            <a:ext cx="1803822" cy="1143000"/>
          </a:xfrm>
        </p:spPr>
        <p:txBody>
          <a:bodyPr/>
          <a:lstStyle/>
          <a:p>
            <a:r>
              <a:rPr lang="en-US" sz="1800" dirty="0"/>
              <a:t>The change management process</a:t>
            </a:r>
            <a:r>
              <a:rPr lang="en-GB" sz="1800" dirty="0"/>
              <a:t> </a:t>
            </a:r>
            <a:r>
              <a:rPr lang="en-US" sz="1800" dirty="0"/>
              <a:t>  </a:t>
            </a:r>
          </a:p>
        </p:txBody>
      </p:sp>
      <p:sp>
        <p:nvSpPr>
          <p:cNvPr id="7" name="Rectangle 6"/>
          <p:cNvSpPr/>
          <p:nvPr/>
        </p:nvSpPr>
        <p:spPr>
          <a:xfrm>
            <a:off x="1875530" y="1349487"/>
            <a:ext cx="7393443" cy="14742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21</a:t>
            </a:fld>
            <a:endParaRPr lang="en-US"/>
          </a:p>
        </p:txBody>
      </p:sp>
      <p:pic>
        <p:nvPicPr>
          <p:cNvPr id="4" name="Content Placeholder 3" descr="25.3 ChangReqProc.eps"/>
          <p:cNvPicPr>
            <a:picLocks noGrp="1" noChangeAspect="1"/>
          </p:cNvPicPr>
          <p:nvPr>
            <p:ph idx="1"/>
          </p:nvPr>
        </p:nvPicPr>
        <p:blipFill>
          <a:blip r:embed="rId2"/>
          <a:srcRect l="-3834" r="-11067"/>
          <a:stretch>
            <a:fillRect/>
          </a:stretch>
        </p:blipFill>
        <p:spPr>
          <a:xfrm>
            <a:off x="1175086" y="230910"/>
            <a:ext cx="8093887" cy="6125440"/>
          </a:xfrm>
        </p:spPr>
      </p:pic>
    </p:spTree>
    <p:extLst>
      <p:ext uri="{BB962C8B-B14F-4D97-AF65-F5344CB8AC3E}">
        <p14:creationId xmlns:p14="http://schemas.microsoft.com/office/powerpoint/2010/main" val="210338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partially completed change request form (a)</a:t>
            </a:r>
            <a:r>
              <a:rPr lang="en-GB" dirty="0"/>
              <a:t> </a:t>
            </a:r>
            <a:endParaRPr lang="en-US" dirty="0"/>
          </a:p>
        </p:txBody>
      </p:sp>
      <p:sp>
        <p:nvSpPr>
          <p:cNvPr id="4" name="Slide Number Placeholder 3"/>
          <p:cNvSpPr>
            <a:spLocks noGrp="1"/>
          </p:cNvSpPr>
          <p:nvPr>
            <p:ph type="sldNum" sz="quarter" idx="4294967295"/>
          </p:nvPr>
        </p:nvSpPr>
        <p:spPr>
          <a:xfrm>
            <a:off x="7981950" y="6356351"/>
            <a:ext cx="2057400" cy="365125"/>
          </a:xfrm>
        </p:spPr>
        <p:txBody>
          <a:bodyPr/>
          <a:lstStyle/>
          <a:p>
            <a:fld id="{7B134961-4B2C-A547-9A54-CB85DA02077E}" type="slidenum">
              <a:rPr lang="en-US" smtClean="0"/>
              <a:pPr/>
              <a:t>22</a:t>
            </a:fld>
            <a:endParaRPr lang="en-US"/>
          </a:p>
        </p:txBody>
      </p:sp>
      <p:sp>
        <p:nvSpPr>
          <p:cNvPr id="16386" name="Text Box 2"/>
          <p:cNvSpPr txBox="1">
            <a:spLocks noChangeArrowheads="1"/>
          </p:cNvSpPr>
          <p:nvPr/>
        </p:nvSpPr>
        <p:spPr bwMode="auto">
          <a:xfrm>
            <a:off x="2267141" y="1698465"/>
            <a:ext cx="7688121" cy="3800095"/>
          </a:xfrm>
          <a:prstGeom prst="rect">
            <a:avLst/>
          </a:prstGeom>
          <a:solidFill>
            <a:srgbClr val="FFFF00">
              <a:alpha val="34000"/>
            </a:srgbClr>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latin typeface="Times New Roman" charset="0"/>
              <a:ea typeface="Times New Roman" charset="0"/>
            </a:endParaRPr>
          </a:p>
          <a:p>
            <a:pPr algn="ctr" fontAlgn="base">
              <a:spcBef>
                <a:spcPts val="600"/>
              </a:spcBef>
              <a:spcAft>
                <a:spcPct val="0"/>
              </a:spcAft>
            </a:pPr>
            <a:r>
              <a:rPr lang="en-GB" sz="1600" b="1" dirty="0">
                <a:latin typeface="Arial"/>
                <a:ea typeface="ＭＳ Ｐゴシック" charset="-128"/>
                <a:cs typeface="Arial"/>
              </a:rPr>
              <a:t>Change Request Form</a:t>
            </a:r>
            <a:endParaRPr lang="en-GB" sz="1600" dirty="0">
              <a:latin typeface="Arial"/>
              <a:ea typeface="ＭＳ Ｐゴシック" charset="-128"/>
              <a:cs typeface="Arial"/>
            </a:endParaRPr>
          </a:p>
          <a:p>
            <a:pPr fontAlgn="base">
              <a:spcBef>
                <a:spcPct val="0"/>
              </a:spcBef>
              <a:spcAft>
                <a:spcPct val="0"/>
              </a:spcAft>
            </a:pPr>
            <a:endParaRPr lang="en-US" sz="1600" dirty="0">
              <a:latin typeface="Arial"/>
              <a:ea typeface="Times New Roman" charset="0"/>
              <a:cs typeface="Arial"/>
            </a:endParaRPr>
          </a:p>
          <a:p>
            <a:pPr fontAlgn="base">
              <a:spcBef>
                <a:spcPct val="0"/>
              </a:spcBef>
              <a:spcAft>
                <a:spcPct val="0"/>
              </a:spcAft>
            </a:pPr>
            <a:r>
              <a:rPr lang="en-GB" sz="1600" b="1" dirty="0">
                <a:latin typeface="Arial"/>
                <a:ea typeface="ＭＳ Ｐゴシック" charset="-128"/>
                <a:cs typeface="Arial"/>
              </a:rPr>
              <a:t>Project: </a:t>
            </a:r>
            <a:r>
              <a:rPr lang="en-GB" sz="1600" dirty="0">
                <a:latin typeface="Arial"/>
                <a:ea typeface="ＭＳ Ｐゴシック" charset="-128"/>
                <a:cs typeface="Arial"/>
              </a:rPr>
              <a:t>SICSA/</a:t>
            </a:r>
            <a:r>
              <a:rPr lang="en-GB" sz="1600" dirty="0" err="1">
                <a:latin typeface="Arial"/>
                <a:ea typeface="ＭＳ Ｐゴシック" charset="-128"/>
                <a:cs typeface="Arial"/>
              </a:rPr>
              <a:t>AppProcessing</a:t>
            </a:r>
            <a:r>
              <a:rPr lang="en-GB" sz="1600" dirty="0">
                <a:latin typeface="Arial"/>
                <a:ea typeface="ＭＳ Ｐゴシック" charset="-128"/>
                <a:cs typeface="Arial"/>
              </a:rPr>
              <a:t>		</a:t>
            </a:r>
            <a:r>
              <a:rPr lang="en-GB" sz="1600" b="1" dirty="0">
                <a:latin typeface="Arial"/>
                <a:ea typeface="ＭＳ Ｐゴシック" charset="-128"/>
                <a:cs typeface="Arial"/>
              </a:rPr>
              <a:t>Number: </a:t>
            </a:r>
            <a:r>
              <a:rPr lang="en-GB" sz="1600" dirty="0">
                <a:latin typeface="Arial"/>
                <a:ea typeface="ＭＳ Ｐゴシック" charset="-128"/>
                <a:cs typeface="Arial"/>
              </a:rPr>
              <a:t>23/02</a:t>
            </a:r>
            <a:endParaRPr lang="en-US" sz="1600" dirty="0">
              <a:latin typeface="Arial"/>
              <a:ea typeface="Times New Roman" charset="0"/>
              <a:cs typeface="Arial"/>
            </a:endParaRPr>
          </a:p>
          <a:p>
            <a:pPr fontAlgn="base">
              <a:spcBef>
                <a:spcPct val="0"/>
              </a:spcBef>
              <a:spcAft>
                <a:spcPct val="0"/>
              </a:spcAft>
            </a:pPr>
            <a:r>
              <a:rPr lang="en-GB" sz="1600" b="1" dirty="0">
                <a:latin typeface="Arial"/>
                <a:ea typeface="ＭＳ Ｐゴシック" charset="-128"/>
                <a:cs typeface="Arial"/>
              </a:rPr>
              <a:t>Change requester: </a:t>
            </a:r>
            <a:r>
              <a:rPr lang="en-GB" sz="1600" dirty="0">
                <a:latin typeface="Arial"/>
                <a:ea typeface="ＭＳ Ｐゴシック" charset="-128"/>
                <a:cs typeface="Arial"/>
              </a:rPr>
              <a:t>I. Sommerville		</a:t>
            </a:r>
            <a:r>
              <a:rPr lang="en-GB" sz="1600" b="1" dirty="0">
                <a:latin typeface="Arial"/>
                <a:ea typeface="ＭＳ Ｐゴシック" charset="-128"/>
                <a:cs typeface="Arial"/>
              </a:rPr>
              <a:t>Date: </a:t>
            </a:r>
            <a:r>
              <a:rPr lang="en-GB" sz="1600" dirty="0">
                <a:latin typeface="Arial"/>
                <a:ea typeface="ＭＳ Ｐゴシック" charset="-128"/>
                <a:cs typeface="Arial"/>
              </a:rPr>
              <a:t>20/07/12</a:t>
            </a:r>
            <a:endParaRPr lang="en-US" sz="1600" b="1" dirty="0">
              <a:latin typeface="Arial"/>
              <a:ea typeface="Times New Roman" charset="0"/>
              <a:cs typeface="Arial"/>
            </a:endParaRPr>
          </a:p>
          <a:p>
            <a:pPr algn="just" fontAlgn="base">
              <a:spcBef>
                <a:spcPct val="0"/>
              </a:spcBef>
              <a:spcAft>
                <a:spcPct val="0"/>
              </a:spcAft>
            </a:pPr>
            <a:r>
              <a:rPr lang="en-GB" sz="1600" b="1" dirty="0">
                <a:latin typeface="Arial"/>
                <a:ea typeface="ＭＳ Ｐゴシック" charset="-128"/>
                <a:cs typeface="Arial"/>
              </a:rPr>
              <a:t>Requested change:</a:t>
            </a:r>
            <a:r>
              <a:rPr lang="en-GB" sz="1600" dirty="0">
                <a:latin typeface="Arial"/>
                <a:ea typeface="ＭＳ Ｐゴシック" charset="-128"/>
                <a:cs typeface="Arial"/>
              </a:rPr>
              <a:t> The status of applicants (rejected, accepted, etc.) should be shown visually in the displayed list of applicants.</a:t>
            </a:r>
            <a:endParaRPr lang="en-GB" sz="1600" b="1" dirty="0">
              <a:latin typeface="Arial"/>
              <a:ea typeface="ＭＳ Ｐゴシック" charset="-128"/>
              <a:cs typeface="Arial"/>
            </a:endParaRPr>
          </a:p>
          <a:p>
            <a:pPr fontAlgn="base">
              <a:spcBef>
                <a:spcPct val="0"/>
              </a:spcBef>
              <a:spcAft>
                <a:spcPct val="0"/>
              </a:spcAft>
            </a:pPr>
            <a:endParaRPr lang="en-US" sz="1600" b="1" dirty="0">
              <a:latin typeface="Arial"/>
              <a:ea typeface="Times New Roman" charset="0"/>
              <a:cs typeface="Arial"/>
            </a:endParaRPr>
          </a:p>
          <a:p>
            <a:pPr fontAlgn="base">
              <a:spcBef>
                <a:spcPct val="0"/>
              </a:spcBef>
              <a:spcAft>
                <a:spcPct val="0"/>
              </a:spcAft>
            </a:pPr>
            <a:r>
              <a:rPr lang="en-GB" sz="1600" b="1" dirty="0">
                <a:latin typeface="Arial"/>
                <a:ea typeface="ＭＳ Ｐゴシック" charset="-128"/>
                <a:cs typeface="Arial"/>
              </a:rPr>
              <a:t>Change analyzer: </a:t>
            </a:r>
            <a:r>
              <a:rPr lang="en-GB" sz="1600" dirty="0">
                <a:latin typeface="Arial"/>
                <a:ea typeface="ＭＳ Ｐゴシック" charset="-128"/>
                <a:cs typeface="Arial"/>
              </a:rPr>
              <a:t>R. </a:t>
            </a:r>
            <a:r>
              <a:rPr lang="en-GB" sz="1600" dirty="0" err="1">
                <a:latin typeface="Arial"/>
                <a:ea typeface="ＭＳ Ｐゴシック" charset="-128"/>
                <a:cs typeface="Arial"/>
              </a:rPr>
              <a:t>Looek</a:t>
            </a:r>
            <a:r>
              <a:rPr lang="en-GB" sz="1600" dirty="0">
                <a:latin typeface="Arial"/>
                <a:ea typeface="ＭＳ Ｐゴシック" charset="-128"/>
                <a:cs typeface="Arial"/>
              </a:rPr>
              <a:t>		</a:t>
            </a:r>
            <a:r>
              <a:rPr lang="en-GB" sz="1600" b="1" dirty="0">
                <a:latin typeface="Arial"/>
                <a:ea typeface="ＭＳ Ｐゴシック" charset="-128"/>
                <a:cs typeface="Arial"/>
              </a:rPr>
              <a:t>Analysis date: </a:t>
            </a:r>
            <a:r>
              <a:rPr lang="en-GB" sz="1600" dirty="0">
                <a:latin typeface="Arial"/>
                <a:ea typeface="ＭＳ Ｐゴシック" charset="-128"/>
                <a:cs typeface="Arial"/>
              </a:rPr>
              <a:t>25/07/12</a:t>
            </a:r>
            <a:endParaRPr lang="en-US" sz="1600" b="1" dirty="0">
              <a:latin typeface="Arial"/>
              <a:ea typeface="Times New Roman" charset="0"/>
              <a:cs typeface="Arial"/>
            </a:endParaRPr>
          </a:p>
          <a:p>
            <a:pPr algn="just" fontAlgn="base">
              <a:spcBef>
                <a:spcPct val="0"/>
              </a:spcBef>
              <a:spcAft>
                <a:spcPct val="0"/>
              </a:spcAft>
            </a:pPr>
            <a:r>
              <a:rPr lang="en-GB" sz="1600" b="1" dirty="0">
                <a:latin typeface="Arial"/>
                <a:ea typeface="ＭＳ Ｐゴシック" charset="-128"/>
                <a:cs typeface="Arial"/>
              </a:rPr>
              <a:t>Components affected: </a:t>
            </a:r>
            <a:r>
              <a:rPr lang="en-GB" sz="1600" dirty="0" err="1">
                <a:latin typeface="Arial"/>
                <a:ea typeface="ＭＳ Ｐゴシック" charset="-128"/>
                <a:cs typeface="Arial"/>
              </a:rPr>
              <a:t>ApplicantListDisplay</a:t>
            </a:r>
            <a:r>
              <a:rPr lang="en-GB" sz="1600" dirty="0">
                <a:latin typeface="Arial"/>
                <a:ea typeface="ＭＳ Ｐゴシック" charset="-128"/>
                <a:cs typeface="Arial"/>
              </a:rPr>
              <a:t>, </a:t>
            </a:r>
            <a:r>
              <a:rPr lang="en-GB" sz="1600" dirty="0" err="1">
                <a:latin typeface="Arial"/>
                <a:ea typeface="ＭＳ Ｐゴシック" charset="-128"/>
                <a:cs typeface="Arial"/>
              </a:rPr>
              <a:t>StatusUpdater</a:t>
            </a:r>
            <a:endParaRPr lang="en-GB" sz="1600" b="1" dirty="0">
              <a:latin typeface="Arial"/>
              <a:ea typeface="ＭＳ Ｐゴシック" charset="-128"/>
              <a:cs typeface="Arial"/>
            </a:endParaRPr>
          </a:p>
          <a:p>
            <a:pPr fontAlgn="base">
              <a:spcBef>
                <a:spcPct val="0"/>
              </a:spcBef>
              <a:spcAft>
                <a:spcPct val="0"/>
              </a:spcAft>
            </a:pPr>
            <a:endParaRPr lang="en-US" sz="1600" b="1" dirty="0">
              <a:latin typeface="Arial"/>
              <a:ea typeface="Times New Roman" charset="0"/>
              <a:cs typeface="Arial"/>
            </a:endParaRPr>
          </a:p>
          <a:p>
            <a:pPr algn="just" fontAlgn="base">
              <a:spcBef>
                <a:spcPct val="0"/>
              </a:spcBef>
              <a:spcAft>
                <a:spcPct val="0"/>
              </a:spcAft>
            </a:pPr>
            <a:r>
              <a:rPr lang="en-GB" sz="1600" b="1" dirty="0">
                <a:latin typeface="Arial"/>
                <a:ea typeface="ＭＳ Ｐゴシック" charset="-128"/>
                <a:cs typeface="Arial"/>
              </a:rPr>
              <a:t>Associated components: </a:t>
            </a:r>
            <a:r>
              <a:rPr lang="en-GB" sz="1600" dirty="0" err="1">
                <a:latin typeface="Arial"/>
                <a:ea typeface="ＭＳ Ｐゴシック" charset="-128"/>
                <a:cs typeface="Arial"/>
              </a:rPr>
              <a:t>StudentDatabase</a:t>
            </a:r>
            <a:endParaRPr lang="en-GB" sz="1600" b="1" dirty="0">
              <a:latin typeface="Arial"/>
              <a:ea typeface="ＭＳ Ｐゴシック" charset="-128"/>
              <a:cs typeface="Arial"/>
            </a:endParaRPr>
          </a:p>
          <a:p>
            <a:pPr fontAlgn="base">
              <a:spcBef>
                <a:spcPct val="0"/>
              </a:spcBef>
              <a:spcAft>
                <a:spcPct val="0"/>
              </a:spcAft>
            </a:pPr>
            <a:endParaRPr lang="en-US" sz="1200" b="1" dirty="0">
              <a:latin typeface="Arial"/>
              <a:ea typeface="Times New Roman" charset="0"/>
              <a:cs typeface="Arial"/>
            </a:endParaRPr>
          </a:p>
          <a:p>
            <a:pPr algn="just" fontAlgn="base">
              <a:spcBef>
                <a:spcPct val="0"/>
              </a:spcBef>
              <a:spcAft>
                <a:spcPct val="0"/>
              </a:spcAft>
            </a:pPr>
            <a:endParaRPr lang="en-GB" sz="1200" b="1" dirty="0">
              <a:latin typeface="Arial"/>
              <a:ea typeface="ＭＳ Ｐゴシック" charset="-128"/>
              <a:cs typeface="Arial"/>
            </a:endParaRPr>
          </a:p>
          <a:p>
            <a:pPr fontAlgn="base">
              <a:spcBef>
                <a:spcPct val="0"/>
              </a:spcBef>
              <a:spcAft>
                <a:spcPct val="0"/>
              </a:spcAft>
            </a:pPr>
            <a:endParaRPr lang="en-US" sz="1200" b="1" dirty="0">
              <a:latin typeface="Times New Roman" charset="0"/>
              <a:ea typeface="Times New Roman" charset="0"/>
            </a:endParaRPr>
          </a:p>
          <a:p>
            <a:pPr fontAlgn="base">
              <a:spcBef>
                <a:spcPct val="0"/>
              </a:spcBef>
              <a:spcAft>
                <a:spcPct val="0"/>
              </a:spcAft>
            </a:pPr>
            <a:endParaRPr lang="en-US" sz="1200" dirty="0">
              <a:latin typeface="Times New Roman" charset="0"/>
              <a:ea typeface="Times New Roman" charset="0"/>
            </a:endParaRPr>
          </a:p>
        </p:txBody>
      </p:sp>
    </p:spTree>
    <p:extLst>
      <p:ext uri="{BB962C8B-B14F-4D97-AF65-F5344CB8AC3E}">
        <p14:creationId xmlns:p14="http://schemas.microsoft.com/office/powerpoint/2010/main" val="2970871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partially completed change request form (</a:t>
            </a:r>
            <a:r>
              <a:rPr lang="en-US" dirty="0" err="1"/>
              <a:t>b</a:t>
            </a:r>
            <a:r>
              <a:rPr lang="en-US" dirty="0"/>
              <a:t>)</a:t>
            </a:r>
            <a:r>
              <a:rPr lang="en-GB" dirty="0"/>
              <a:t> </a:t>
            </a:r>
            <a:endParaRPr lang="en-US" dirty="0"/>
          </a:p>
        </p:txBody>
      </p:sp>
      <p:sp>
        <p:nvSpPr>
          <p:cNvPr id="4" name="Slide Number Placeholder 3"/>
          <p:cNvSpPr>
            <a:spLocks noGrp="1"/>
          </p:cNvSpPr>
          <p:nvPr>
            <p:ph type="sldNum" sz="quarter" idx="4294967295"/>
          </p:nvPr>
        </p:nvSpPr>
        <p:spPr>
          <a:xfrm>
            <a:off x="7981950" y="6356351"/>
            <a:ext cx="2057400" cy="365125"/>
          </a:xfrm>
        </p:spPr>
        <p:txBody>
          <a:bodyPr/>
          <a:lstStyle/>
          <a:p>
            <a:fld id="{7B134961-4B2C-A547-9A54-CB85DA02077E}" type="slidenum">
              <a:rPr lang="en-US" smtClean="0"/>
              <a:pPr/>
              <a:t>23</a:t>
            </a:fld>
            <a:endParaRPr lang="en-US"/>
          </a:p>
        </p:txBody>
      </p:sp>
      <p:sp>
        <p:nvSpPr>
          <p:cNvPr id="16386" name="Text Box 2"/>
          <p:cNvSpPr txBox="1">
            <a:spLocks noChangeArrowheads="1"/>
          </p:cNvSpPr>
          <p:nvPr/>
        </p:nvSpPr>
        <p:spPr bwMode="auto">
          <a:xfrm>
            <a:off x="2226605" y="1590385"/>
            <a:ext cx="7661098" cy="4543143"/>
          </a:xfrm>
          <a:prstGeom prst="rect">
            <a:avLst/>
          </a:prstGeom>
          <a:solidFill>
            <a:srgbClr val="FFFF00">
              <a:alpha val="34000"/>
            </a:srgbClr>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latin typeface="Times New Roman" charset="0"/>
              <a:ea typeface="Times New Roman" charset="0"/>
            </a:endParaRPr>
          </a:p>
          <a:p>
            <a:pPr algn="ctr" fontAlgn="base">
              <a:spcBef>
                <a:spcPts val="600"/>
              </a:spcBef>
              <a:spcAft>
                <a:spcPct val="0"/>
              </a:spcAft>
            </a:pPr>
            <a:r>
              <a:rPr lang="en-GB" sz="1600" b="1" dirty="0">
                <a:latin typeface="Arial"/>
                <a:ea typeface="ＭＳ Ｐゴシック" charset="-128"/>
                <a:cs typeface="Arial"/>
              </a:rPr>
              <a:t>Change Request Form</a:t>
            </a:r>
            <a:endParaRPr lang="en-GB" sz="1600" dirty="0">
              <a:latin typeface="Arial"/>
              <a:ea typeface="ＭＳ Ｐゴシック" charset="-128"/>
              <a:cs typeface="Arial"/>
            </a:endParaRPr>
          </a:p>
          <a:p>
            <a:pPr fontAlgn="base">
              <a:spcBef>
                <a:spcPct val="0"/>
              </a:spcBef>
              <a:spcAft>
                <a:spcPct val="0"/>
              </a:spcAft>
            </a:pPr>
            <a:endParaRPr lang="en-US" sz="1600" dirty="0">
              <a:latin typeface="Arial"/>
              <a:ea typeface="Times New Roman" charset="0"/>
              <a:cs typeface="Arial"/>
            </a:endParaRPr>
          </a:p>
          <a:p>
            <a:pPr fontAlgn="base">
              <a:spcBef>
                <a:spcPct val="0"/>
              </a:spcBef>
              <a:spcAft>
                <a:spcPct val="0"/>
              </a:spcAft>
            </a:pPr>
            <a:endParaRPr lang="en-US" sz="1600" b="1" dirty="0">
              <a:latin typeface="Arial"/>
              <a:ea typeface="Times New Roman" charset="0"/>
              <a:cs typeface="Arial"/>
            </a:endParaRPr>
          </a:p>
          <a:p>
            <a:pPr algn="just" fontAlgn="base">
              <a:spcBef>
                <a:spcPct val="0"/>
              </a:spcBef>
              <a:spcAft>
                <a:spcPct val="0"/>
              </a:spcAft>
            </a:pPr>
            <a:r>
              <a:rPr lang="en-GB" sz="1600" b="1" dirty="0">
                <a:latin typeface="Arial"/>
                <a:ea typeface="ＭＳ Ｐゴシック" charset="-128"/>
                <a:cs typeface="Arial"/>
              </a:rPr>
              <a:t>Change assessment: </a:t>
            </a:r>
            <a:r>
              <a:rPr lang="en-GB" sz="1600" dirty="0">
                <a:latin typeface="Arial"/>
                <a:ea typeface="ＭＳ Ｐゴシック" charset="-128"/>
                <a:cs typeface="Arial"/>
              </a:rPr>
              <a:t>Relatively simple to implement by changing the display </a:t>
            </a:r>
            <a:r>
              <a:rPr lang="en-GB" sz="1600" dirty="0" err="1">
                <a:latin typeface="Arial"/>
                <a:ea typeface="ＭＳ Ｐゴシック" charset="-128"/>
                <a:cs typeface="Arial"/>
              </a:rPr>
              <a:t>color</a:t>
            </a:r>
            <a:r>
              <a:rPr lang="en-GB" sz="1600" dirty="0">
                <a:latin typeface="Arial"/>
                <a:ea typeface="ＭＳ Ｐゴシック" charset="-128"/>
                <a:cs typeface="Arial"/>
              </a:rPr>
              <a:t> according to status. A table must be added to relate status to </a:t>
            </a:r>
            <a:r>
              <a:rPr lang="en-GB" sz="1600" dirty="0" err="1">
                <a:latin typeface="Arial"/>
                <a:ea typeface="ＭＳ Ｐゴシック" charset="-128"/>
                <a:cs typeface="Arial"/>
              </a:rPr>
              <a:t>colors</a:t>
            </a:r>
            <a:r>
              <a:rPr lang="en-GB" sz="1600" dirty="0">
                <a:latin typeface="Arial"/>
                <a:ea typeface="ＭＳ Ｐゴシック" charset="-128"/>
                <a:cs typeface="Arial"/>
              </a:rPr>
              <a:t>. No changes to associated components are required.</a:t>
            </a:r>
            <a:endParaRPr lang="en-GB" sz="1600" b="1" dirty="0">
              <a:latin typeface="Arial"/>
              <a:ea typeface="ＭＳ Ｐゴシック" charset="-128"/>
              <a:cs typeface="Arial"/>
            </a:endParaRPr>
          </a:p>
          <a:p>
            <a:pPr fontAlgn="base">
              <a:spcBef>
                <a:spcPct val="0"/>
              </a:spcBef>
              <a:spcAft>
                <a:spcPct val="0"/>
              </a:spcAft>
            </a:pPr>
            <a:endParaRPr lang="en-US" sz="1600" b="1" dirty="0">
              <a:latin typeface="Arial"/>
              <a:ea typeface="Times New Roman" charset="0"/>
              <a:cs typeface="Arial"/>
            </a:endParaRPr>
          </a:p>
          <a:p>
            <a:pPr fontAlgn="base">
              <a:spcBef>
                <a:spcPct val="0"/>
              </a:spcBef>
              <a:spcAft>
                <a:spcPct val="0"/>
              </a:spcAft>
            </a:pPr>
            <a:r>
              <a:rPr lang="en-GB" sz="1600" b="1" dirty="0">
                <a:latin typeface="Arial"/>
                <a:ea typeface="ＭＳ Ｐゴシック" charset="-128"/>
                <a:cs typeface="Arial"/>
              </a:rPr>
              <a:t>Change priority: </a:t>
            </a:r>
            <a:r>
              <a:rPr lang="en-GB" sz="1600" dirty="0">
                <a:latin typeface="Arial"/>
                <a:ea typeface="ＭＳ Ｐゴシック" charset="-128"/>
                <a:cs typeface="Arial"/>
              </a:rPr>
              <a:t>Medium</a:t>
            </a:r>
            <a:endParaRPr lang="en-US" sz="1600" b="1" dirty="0">
              <a:latin typeface="Arial"/>
              <a:ea typeface="Times New Roman" charset="0"/>
              <a:cs typeface="Arial"/>
            </a:endParaRPr>
          </a:p>
          <a:p>
            <a:pPr fontAlgn="base">
              <a:spcBef>
                <a:spcPct val="0"/>
              </a:spcBef>
              <a:spcAft>
                <a:spcPct val="0"/>
              </a:spcAft>
            </a:pPr>
            <a:r>
              <a:rPr lang="en-GB" sz="1600" b="1" dirty="0">
                <a:latin typeface="Arial"/>
                <a:ea typeface="ＭＳ Ｐゴシック" charset="-128"/>
                <a:cs typeface="Arial"/>
              </a:rPr>
              <a:t>Change implementation:</a:t>
            </a:r>
            <a:endParaRPr lang="en-US" sz="1600" b="1" dirty="0">
              <a:latin typeface="Arial"/>
              <a:ea typeface="Times New Roman" charset="0"/>
              <a:cs typeface="Arial"/>
            </a:endParaRPr>
          </a:p>
          <a:p>
            <a:pPr fontAlgn="base">
              <a:spcBef>
                <a:spcPct val="0"/>
              </a:spcBef>
              <a:spcAft>
                <a:spcPct val="0"/>
              </a:spcAft>
            </a:pPr>
            <a:r>
              <a:rPr lang="en-GB" sz="1600" b="1" dirty="0">
                <a:latin typeface="Arial"/>
                <a:ea typeface="ＭＳ Ｐゴシック" charset="-128"/>
                <a:cs typeface="Arial"/>
              </a:rPr>
              <a:t>Estimated effort: </a:t>
            </a:r>
            <a:r>
              <a:rPr lang="en-GB" sz="1600" dirty="0">
                <a:latin typeface="Arial"/>
                <a:ea typeface="ＭＳ Ｐゴシック" charset="-128"/>
                <a:cs typeface="Arial"/>
              </a:rPr>
              <a:t>2 hours</a:t>
            </a:r>
            <a:endParaRPr lang="en-US" sz="1600" b="1" dirty="0">
              <a:latin typeface="Arial"/>
              <a:ea typeface="Times New Roman" charset="0"/>
              <a:cs typeface="Arial"/>
            </a:endParaRPr>
          </a:p>
          <a:p>
            <a:pPr fontAlgn="base">
              <a:spcBef>
                <a:spcPct val="0"/>
              </a:spcBef>
              <a:spcAft>
                <a:spcPct val="0"/>
              </a:spcAft>
            </a:pPr>
            <a:r>
              <a:rPr lang="en-GB" sz="1600" b="1" dirty="0">
                <a:latin typeface="Arial"/>
                <a:ea typeface="ＭＳ Ｐゴシック" charset="-128"/>
                <a:cs typeface="Arial"/>
              </a:rPr>
              <a:t>Date to SGA app. team: </a:t>
            </a:r>
            <a:r>
              <a:rPr lang="en-GB" sz="1600" dirty="0">
                <a:latin typeface="Arial"/>
                <a:ea typeface="ＭＳ Ｐゴシック" charset="-128"/>
                <a:cs typeface="Arial"/>
              </a:rPr>
              <a:t>28/07/12	</a:t>
            </a:r>
            <a:r>
              <a:rPr lang="en-GB" sz="1600" b="1" dirty="0">
                <a:latin typeface="Arial"/>
                <a:ea typeface="ＭＳ Ｐゴシック" charset="-128"/>
                <a:cs typeface="Arial"/>
              </a:rPr>
              <a:t>CCB decision date: </a:t>
            </a:r>
            <a:r>
              <a:rPr lang="en-GB" sz="1600" dirty="0">
                <a:latin typeface="Arial"/>
                <a:ea typeface="ＭＳ Ｐゴシック" charset="-128"/>
                <a:cs typeface="Arial"/>
              </a:rPr>
              <a:t>30/07/12</a:t>
            </a:r>
            <a:endParaRPr lang="en-US" sz="1600" b="1" dirty="0">
              <a:latin typeface="Arial"/>
              <a:ea typeface="Times New Roman" charset="0"/>
              <a:cs typeface="Arial"/>
            </a:endParaRPr>
          </a:p>
          <a:p>
            <a:pPr fontAlgn="base">
              <a:spcBef>
                <a:spcPct val="0"/>
              </a:spcBef>
              <a:spcAft>
                <a:spcPct val="0"/>
              </a:spcAft>
            </a:pPr>
            <a:r>
              <a:rPr lang="en-GB" sz="1600" b="1" dirty="0">
                <a:latin typeface="Arial"/>
                <a:ea typeface="ＭＳ Ｐゴシック" charset="-128"/>
                <a:cs typeface="Arial"/>
              </a:rPr>
              <a:t>Decision: </a:t>
            </a:r>
            <a:r>
              <a:rPr lang="en-GB" sz="1600" dirty="0">
                <a:latin typeface="Arial"/>
                <a:ea typeface="ＭＳ Ｐゴシック" charset="-128"/>
                <a:cs typeface="Arial"/>
              </a:rPr>
              <a:t>Accept change. Change to be implemented in Release 1.2</a:t>
            </a:r>
            <a:endParaRPr lang="en-US" sz="1600" b="1" dirty="0">
              <a:latin typeface="Arial"/>
              <a:ea typeface="Times New Roman" charset="0"/>
              <a:cs typeface="Arial"/>
            </a:endParaRPr>
          </a:p>
          <a:p>
            <a:pPr fontAlgn="base">
              <a:spcBef>
                <a:spcPct val="0"/>
              </a:spcBef>
              <a:spcAft>
                <a:spcPct val="0"/>
              </a:spcAft>
            </a:pPr>
            <a:r>
              <a:rPr lang="en-GB" sz="1600" b="1" dirty="0">
                <a:latin typeface="Arial"/>
                <a:ea typeface="ＭＳ Ｐゴシック" charset="-128"/>
                <a:cs typeface="Arial"/>
              </a:rPr>
              <a:t>Change </a:t>
            </a:r>
            <a:r>
              <a:rPr lang="en-GB" sz="1600" b="1" dirty="0" err="1">
                <a:latin typeface="Arial"/>
                <a:ea typeface="ＭＳ Ｐゴシック" charset="-128"/>
                <a:cs typeface="Arial"/>
              </a:rPr>
              <a:t>implementor</a:t>
            </a:r>
            <a:r>
              <a:rPr lang="en-GB" sz="1600" b="1" dirty="0">
                <a:latin typeface="Arial"/>
                <a:ea typeface="ＭＳ Ｐゴシック" charset="-128"/>
                <a:cs typeface="Arial"/>
              </a:rPr>
              <a:t>:	Date of change:</a:t>
            </a:r>
            <a:endParaRPr lang="en-US" sz="1600" b="1" dirty="0">
              <a:latin typeface="Arial"/>
              <a:ea typeface="Times New Roman" charset="0"/>
              <a:cs typeface="Arial"/>
            </a:endParaRPr>
          </a:p>
          <a:p>
            <a:pPr fontAlgn="base">
              <a:spcBef>
                <a:spcPct val="0"/>
              </a:spcBef>
              <a:spcAft>
                <a:spcPct val="0"/>
              </a:spcAft>
            </a:pPr>
            <a:r>
              <a:rPr lang="en-GB" sz="1600" b="1" dirty="0">
                <a:latin typeface="Arial"/>
                <a:ea typeface="ＭＳ Ｐゴシック" charset="-128"/>
                <a:cs typeface="Arial"/>
              </a:rPr>
              <a:t>Date submitted to QA:	QA decision:</a:t>
            </a:r>
            <a:endParaRPr lang="en-US" sz="1600" b="1" dirty="0">
              <a:latin typeface="Arial"/>
              <a:ea typeface="Times New Roman" charset="0"/>
              <a:cs typeface="Arial"/>
            </a:endParaRPr>
          </a:p>
          <a:p>
            <a:pPr fontAlgn="base">
              <a:spcBef>
                <a:spcPct val="0"/>
              </a:spcBef>
              <a:spcAft>
                <a:spcPct val="0"/>
              </a:spcAft>
            </a:pPr>
            <a:r>
              <a:rPr lang="en-GB" sz="1600" b="1" dirty="0">
                <a:latin typeface="Arial"/>
                <a:ea typeface="ＭＳ Ｐゴシック" charset="-128"/>
                <a:cs typeface="Arial"/>
              </a:rPr>
              <a:t>Date submitted to CM:</a:t>
            </a:r>
            <a:endParaRPr lang="en-US" sz="1600" b="1" dirty="0">
              <a:latin typeface="Arial"/>
              <a:ea typeface="Times New Roman" charset="0"/>
              <a:cs typeface="Arial"/>
            </a:endParaRPr>
          </a:p>
          <a:p>
            <a:pPr algn="just" fontAlgn="base">
              <a:spcBef>
                <a:spcPct val="0"/>
              </a:spcBef>
              <a:spcAft>
                <a:spcPct val="0"/>
              </a:spcAft>
            </a:pPr>
            <a:r>
              <a:rPr lang="en-GB" sz="1600" b="1" dirty="0">
                <a:latin typeface="Arial"/>
                <a:ea typeface="ＭＳ Ｐゴシック" charset="-128"/>
                <a:cs typeface="Arial"/>
              </a:rPr>
              <a:t>Comments:</a:t>
            </a:r>
          </a:p>
          <a:p>
            <a:pPr fontAlgn="base">
              <a:spcBef>
                <a:spcPct val="0"/>
              </a:spcBef>
              <a:spcAft>
                <a:spcPct val="0"/>
              </a:spcAft>
            </a:pPr>
            <a:endParaRPr lang="en-US" sz="1200" b="1" dirty="0">
              <a:latin typeface="Times New Roman" charset="0"/>
              <a:ea typeface="Times New Roman" charset="0"/>
            </a:endParaRPr>
          </a:p>
          <a:p>
            <a:pPr fontAlgn="base">
              <a:spcBef>
                <a:spcPct val="0"/>
              </a:spcBef>
              <a:spcAft>
                <a:spcPct val="0"/>
              </a:spcAft>
            </a:pPr>
            <a:endParaRPr lang="en-US" sz="1200" dirty="0">
              <a:latin typeface="Times New Roman" charset="0"/>
              <a:ea typeface="Times New Roman" charset="0"/>
            </a:endParaRPr>
          </a:p>
        </p:txBody>
      </p:sp>
    </p:spTree>
    <p:extLst>
      <p:ext uri="{BB962C8B-B14F-4D97-AF65-F5344CB8AC3E}">
        <p14:creationId xmlns:p14="http://schemas.microsoft.com/office/powerpoint/2010/main" val="177363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 change analysis</a:t>
            </a:r>
          </a:p>
        </p:txBody>
      </p:sp>
      <p:sp>
        <p:nvSpPr>
          <p:cNvPr id="3" name="Content Placeholder 2"/>
          <p:cNvSpPr>
            <a:spLocks noGrp="1"/>
          </p:cNvSpPr>
          <p:nvPr>
            <p:ph idx="1"/>
          </p:nvPr>
        </p:nvSpPr>
        <p:spPr/>
        <p:txBody>
          <a:bodyPr/>
          <a:lstStyle/>
          <a:p>
            <a:r>
              <a:rPr lang="en-US" dirty="0"/>
              <a:t>The consequences of not making the change </a:t>
            </a:r>
            <a:endParaRPr lang="en-GB" dirty="0"/>
          </a:p>
          <a:p>
            <a:r>
              <a:rPr lang="en-US" dirty="0"/>
              <a:t>The benefits of the change </a:t>
            </a:r>
            <a:endParaRPr lang="en-GB" dirty="0"/>
          </a:p>
          <a:p>
            <a:r>
              <a:rPr lang="en-US" dirty="0"/>
              <a:t>The number of users affected by the change</a:t>
            </a:r>
            <a:endParaRPr lang="en-GB" dirty="0"/>
          </a:p>
          <a:p>
            <a:r>
              <a:rPr lang="en-US" dirty="0"/>
              <a:t>The costs of making the change</a:t>
            </a:r>
            <a:endParaRPr lang="en-GB" dirty="0"/>
          </a:p>
          <a:p>
            <a:r>
              <a:rPr lang="en-US" dirty="0"/>
              <a:t>The product release cycle</a:t>
            </a:r>
            <a:endParaRPr lang="en-GB" dirty="0"/>
          </a:p>
          <a:p>
            <a:endParaRPr lang="en-US" dirty="0"/>
          </a:p>
        </p:txBody>
      </p:sp>
      <p:sp>
        <p:nvSpPr>
          <p:cNvPr id="4" name="Slide Number Placeholder 3"/>
          <p:cNvSpPr>
            <a:spLocks noGrp="1"/>
          </p:cNvSpPr>
          <p:nvPr>
            <p:ph type="sldNum" sz="quarter" idx="4294967295"/>
          </p:nvPr>
        </p:nvSpPr>
        <p:spPr>
          <a:xfrm>
            <a:off x="7981950" y="6356351"/>
            <a:ext cx="2057400" cy="365125"/>
          </a:xfrm>
        </p:spPr>
        <p:txBody>
          <a:bodyPr/>
          <a:lstStyle/>
          <a:p>
            <a:fld id="{7B134961-4B2C-A547-9A54-CB85DA02077E}" type="slidenum">
              <a:rPr lang="en-US" smtClean="0"/>
              <a:pPr/>
              <a:t>24</a:t>
            </a:fld>
            <a:endParaRPr lang="en-US"/>
          </a:p>
        </p:txBody>
      </p:sp>
    </p:spTree>
    <p:extLst>
      <p:ext uri="{BB962C8B-B14F-4D97-AF65-F5344CB8AC3E}">
        <p14:creationId xmlns:p14="http://schemas.microsoft.com/office/powerpoint/2010/main" val="1641566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history</a:t>
            </a:r>
            <a:r>
              <a:rPr lang="en-GB" dirty="0"/>
              <a:t> </a:t>
            </a:r>
            <a:endParaRPr lang="en-US" dirty="0"/>
          </a:p>
        </p:txBody>
      </p:sp>
      <p:sp>
        <p:nvSpPr>
          <p:cNvPr id="4" name="Slide Number Placeholder 3"/>
          <p:cNvSpPr>
            <a:spLocks noGrp="1"/>
          </p:cNvSpPr>
          <p:nvPr>
            <p:ph type="sldNum" sz="quarter" idx="4294967295"/>
          </p:nvPr>
        </p:nvSpPr>
        <p:spPr>
          <a:xfrm>
            <a:off x="7981950" y="6356351"/>
            <a:ext cx="2057400" cy="365125"/>
          </a:xfrm>
        </p:spPr>
        <p:txBody>
          <a:bodyPr/>
          <a:lstStyle/>
          <a:p>
            <a:fld id="{7B134961-4B2C-A547-9A54-CB85DA02077E}" type="slidenum">
              <a:rPr lang="en-US" smtClean="0"/>
              <a:pPr/>
              <a:t>25</a:t>
            </a:fld>
            <a:endParaRPr lang="en-US"/>
          </a:p>
        </p:txBody>
      </p:sp>
      <p:sp>
        <p:nvSpPr>
          <p:cNvPr id="18434" name="Text Box 2"/>
          <p:cNvSpPr txBox="1">
            <a:spLocks noChangeArrowheads="1"/>
          </p:cNvSpPr>
          <p:nvPr/>
        </p:nvSpPr>
        <p:spPr bwMode="auto">
          <a:xfrm>
            <a:off x="1981201" y="1978025"/>
            <a:ext cx="8149711" cy="3750205"/>
          </a:xfrm>
          <a:prstGeom prst="rect">
            <a:avLst/>
          </a:prstGeom>
          <a:solidFill>
            <a:srgbClr val="FFFF00">
              <a:alpha val="34000"/>
            </a:srgbClr>
          </a:solidFill>
          <a:ln w="9525">
            <a:noFill/>
            <a:miter lim="800000"/>
            <a:headEnd/>
            <a:tailEnd/>
          </a:ln>
        </p:spPr>
        <p:txBody>
          <a:bodyPr vert="horz" wrap="square" lIns="91440" tIns="45720" rIns="91440" bIns="45720" numCol="1" anchor="t" anchorCtr="0" compatLnSpc="1">
            <a:prstTxWarp prst="textNoShape">
              <a:avLst/>
            </a:prstTxWarp>
          </a:bodyPr>
          <a:lstStyle/>
          <a:p>
            <a:pPr marR="95250" fontAlgn="base">
              <a:spcBef>
                <a:spcPct val="0"/>
              </a:spcBef>
              <a:spcAft>
                <a:spcPct val="0"/>
              </a:spcAft>
            </a:pPr>
            <a:r>
              <a:rPr lang="en-US" sz="1600" dirty="0">
                <a:latin typeface="Arial"/>
                <a:ea typeface="Times New Roman" charset="0"/>
                <a:cs typeface="Arial"/>
              </a:rPr>
              <a:t>// SICSA project (XEP 6087)</a:t>
            </a:r>
          </a:p>
          <a:p>
            <a:pPr marR="95250" fontAlgn="base">
              <a:spcBef>
                <a:spcPct val="0"/>
              </a:spcBef>
              <a:spcAft>
                <a:spcPct val="0"/>
              </a:spcAft>
            </a:pPr>
            <a:r>
              <a:rPr lang="en-US" sz="1600" dirty="0">
                <a:latin typeface="Arial"/>
                <a:ea typeface="Times New Roman" charset="0"/>
                <a:cs typeface="Arial"/>
              </a:rPr>
              <a:t>//</a:t>
            </a:r>
          </a:p>
          <a:p>
            <a:pPr marR="95250" fontAlgn="base">
              <a:spcBef>
                <a:spcPct val="0"/>
              </a:spcBef>
              <a:spcAft>
                <a:spcPct val="0"/>
              </a:spcAft>
            </a:pPr>
            <a:r>
              <a:rPr lang="en-US" sz="1600" dirty="0">
                <a:latin typeface="Arial"/>
                <a:ea typeface="Times New Roman" charset="0"/>
                <a:cs typeface="Arial"/>
              </a:rPr>
              <a:t>// APP-SYSTEM/AUTH/RBAC/USER_ROLE</a:t>
            </a:r>
          </a:p>
          <a:p>
            <a:pPr marR="95250" fontAlgn="base">
              <a:spcBef>
                <a:spcPct val="0"/>
              </a:spcBef>
              <a:spcAft>
                <a:spcPct val="0"/>
              </a:spcAft>
            </a:pPr>
            <a:r>
              <a:rPr lang="en-US" sz="1600" dirty="0">
                <a:latin typeface="Arial"/>
                <a:ea typeface="Times New Roman" charset="0"/>
                <a:cs typeface="Arial"/>
              </a:rPr>
              <a:t>//</a:t>
            </a:r>
          </a:p>
          <a:p>
            <a:pPr marR="95250" fontAlgn="base">
              <a:spcBef>
                <a:spcPct val="0"/>
              </a:spcBef>
              <a:spcAft>
                <a:spcPct val="0"/>
              </a:spcAft>
            </a:pPr>
            <a:r>
              <a:rPr lang="en-US" sz="1600" dirty="0">
                <a:latin typeface="Arial"/>
                <a:ea typeface="Times New Roman" charset="0"/>
                <a:cs typeface="Arial"/>
              </a:rPr>
              <a:t>// Object: </a:t>
            </a:r>
            <a:r>
              <a:rPr lang="en-US" sz="1600" dirty="0" err="1">
                <a:latin typeface="Arial"/>
                <a:ea typeface="Times New Roman" charset="0"/>
                <a:cs typeface="Arial"/>
              </a:rPr>
              <a:t>currentRole</a:t>
            </a:r>
            <a:endParaRPr lang="en-US" sz="1600" dirty="0">
              <a:latin typeface="Arial"/>
              <a:ea typeface="Times New Roman" charset="0"/>
              <a:cs typeface="Arial"/>
            </a:endParaRPr>
          </a:p>
          <a:p>
            <a:pPr marR="95250" fontAlgn="base">
              <a:spcBef>
                <a:spcPct val="0"/>
              </a:spcBef>
              <a:spcAft>
                <a:spcPct val="0"/>
              </a:spcAft>
            </a:pPr>
            <a:r>
              <a:rPr lang="en-US" sz="1600" dirty="0">
                <a:latin typeface="Arial"/>
                <a:ea typeface="Times New Roman" charset="0"/>
                <a:cs typeface="Arial"/>
              </a:rPr>
              <a:t>// Author: R. </a:t>
            </a:r>
            <a:r>
              <a:rPr lang="en-US" sz="1600" dirty="0" err="1">
                <a:latin typeface="Arial"/>
                <a:ea typeface="Times New Roman" charset="0"/>
                <a:cs typeface="Arial"/>
              </a:rPr>
              <a:t>Looek</a:t>
            </a:r>
            <a:endParaRPr lang="en-US" sz="1600" dirty="0">
              <a:latin typeface="Arial"/>
              <a:ea typeface="Times New Roman" charset="0"/>
              <a:cs typeface="Arial"/>
            </a:endParaRPr>
          </a:p>
          <a:p>
            <a:pPr marR="95250" fontAlgn="base">
              <a:spcBef>
                <a:spcPct val="0"/>
              </a:spcBef>
              <a:spcAft>
                <a:spcPct val="0"/>
              </a:spcAft>
            </a:pPr>
            <a:r>
              <a:rPr lang="en-US" sz="1600" dirty="0">
                <a:latin typeface="Arial"/>
                <a:ea typeface="Times New Roman" charset="0"/>
                <a:cs typeface="Arial"/>
              </a:rPr>
              <a:t>// Creation date: 13/11/2012</a:t>
            </a:r>
          </a:p>
          <a:p>
            <a:pPr marR="95250" fontAlgn="base">
              <a:spcBef>
                <a:spcPct val="0"/>
              </a:spcBef>
              <a:spcAft>
                <a:spcPct val="0"/>
              </a:spcAft>
            </a:pPr>
            <a:r>
              <a:rPr lang="en-US" sz="1600" dirty="0">
                <a:latin typeface="Arial"/>
                <a:ea typeface="Times New Roman" charset="0"/>
                <a:cs typeface="Arial"/>
              </a:rPr>
              <a:t>//</a:t>
            </a:r>
          </a:p>
          <a:p>
            <a:pPr marR="95250" fontAlgn="base">
              <a:spcBef>
                <a:spcPct val="0"/>
              </a:spcBef>
              <a:spcAft>
                <a:spcPct val="0"/>
              </a:spcAft>
            </a:pPr>
            <a:r>
              <a:rPr lang="en-US" sz="1600" dirty="0">
                <a:latin typeface="Arial"/>
                <a:ea typeface="Times New Roman" charset="0"/>
                <a:cs typeface="Arial"/>
              </a:rPr>
              <a:t>// © St Andrews University 2012</a:t>
            </a:r>
          </a:p>
          <a:p>
            <a:pPr marR="95250" fontAlgn="base">
              <a:spcBef>
                <a:spcPct val="0"/>
              </a:spcBef>
              <a:spcAft>
                <a:spcPct val="0"/>
              </a:spcAft>
            </a:pPr>
            <a:r>
              <a:rPr lang="en-US" sz="1600" dirty="0">
                <a:latin typeface="Arial"/>
                <a:ea typeface="Times New Roman" charset="0"/>
                <a:cs typeface="Arial"/>
              </a:rPr>
              <a:t>//</a:t>
            </a:r>
          </a:p>
          <a:p>
            <a:pPr marR="95250" fontAlgn="base">
              <a:spcBef>
                <a:spcPct val="0"/>
              </a:spcBef>
              <a:spcAft>
                <a:spcPct val="0"/>
              </a:spcAft>
            </a:pPr>
            <a:r>
              <a:rPr lang="en-US" sz="1600" dirty="0">
                <a:latin typeface="Arial"/>
                <a:ea typeface="Times New Roman" charset="0"/>
                <a:cs typeface="Arial"/>
              </a:rPr>
              <a:t>// Modification history</a:t>
            </a:r>
          </a:p>
          <a:p>
            <a:pPr marR="95250" fontAlgn="base">
              <a:spcBef>
                <a:spcPct val="0"/>
              </a:spcBef>
              <a:spcAft>
                <a:spcPct val="0"/>
              </a:spcAft>
            </a:pPr>
            <a:r>
              <a:rPr lang="en-US" sz="1600" dirty="0">
                <a:latin typeface="Arial"/>
                <a:ea typeface="Times New Roman" charset="0"/>
                <a:cs typeface="Arial"/>
              </a:rPr>
              <a:t>// Version	Modifier	Date	  	Change		Reason</a:t>
            </a:r>
          </a:p>
          <a:p>
            <a:pPr marR="95250" fontAlgn="base">
              <a:spcBef>
                <a:spcPct val="0"/>
              </a:spcBef>
              <a:spcAft>
                <a:spcPct val="0"/>
              </a:spcAft>
            </a:pPr>
            <a:r>
              <a:rPr lang="en-US" sz="1600" dirty="0">
                <a:latin typeface="Arial"/>
                <a:ea typeface="Times New Roman" charset="0"/>
                <a:cs typeface="Arial"/>
              </a:rPr>
              <a:t>// 1.0	J. Jones	11/11/2009	Add header	Submitted to CM</a:t>
            </a:r>
          </a:p>
          <a:p>
            <a:pPr marR="95250" fontAlgn="base">
              <a:spcBef>
                <a:spcPct val="0"/>
              </a:spcBef>
              <a:spcAft>
                <a:spcPct val="0"/>
              </a:spcAft>
            </a:pPr>
            <a:r>
              <a:rPr lang="en-US" sz="1600" dirty="0">
                <a:latin typeface="Arial"/>
                <a:ea typeface="Times New Roman" charset="0"/>
                <a:cs typeface="Arial"/>
              </a:rPr>
              <a:t>// 1.1	R. </a:t>
            </a:r>
            <a:r>
              <a:rPr lang="en-US" sz="1600" dirty="0" err="1">
                <a:latin typeface="Arial"/>
                <a:ea typeface="Times New Roman" charset="0"/>
                <a:cs typeface="Arial"/>
              </a:rPr>
              <a:t>Looek</a:t>
            </a:r>
            <a:r>
              <a:rPr lang="en-US" sz="1600" dirty="0">
                <a:latin typeface="Arial"/>
                <a:ea typeface="Times New Roman" charset="0"/>
                <a:cs typeface="Arial"/>
              </a:rPr>
              <a:t> 	13/11/2012	New field		Change req. R07/02</a:t>
            </a:r>
          </a:p>
          <a:p>
            <a:pPr fontAlgn="base">
              <a:spcBef>
                <a:spcPct val="0"/>
              </a:spcBef>
              <a:spcAft>
                <a:spcPct val="0"/>
              </a:spcAft>
            </a:pPr>
            <a:endParaRPr lang="en-US" sz="1200" dirty="0">
              <a:latin typeface="Times New Roman" charset="0"/>
              <a:ea typeface="Times New Roman" charset="0"/>
            </a:endParaRPr>
          </a:p>
        </p:txBody>
      </p:sp>
    </p:spTree>
    <p:extLst>
      <p:ext uri="{BB962C8B-B14F-4D97-AF65-F5344CB8AC3E}">
        <p14:creationId xmlns:p14="http://schemas.microsoft.com/office/powerpoint/2010/main" val="2011970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Change management and agile methods</a:t>
            </a:r>
            <a:endParaRPr lang="en-US" dirty="0"/>
          </a:p>
        </p:txBody>
      </p:sp>
      <p:sp>
        <p:nvSpPr>
          <p:cNvPr id="3" name="Content Placeholder 2"/>
          <p:cNvSpPr>
            <a:spLocks noGrp="1"/>
          </p:cNvSpPr>
          <p:nvPr>
            <p:ph idx="1"/>
          </p:nvPr>
        </p:nvSpPr>
        <p:spPr/>
        <p:txBody>
          <a:bodyPr>
            <a:normAutofit/>
          </a:bodyPr>
          <a:lstStyle/>
          <a:p>
            <a:r>
              <a:rPr lang="en-US" dirty="0"/>
              <a:t>In some agile methods, customers are directly involved in change management. </a:t>
            </a:r>
          </a:p>
          <a:p>
            <a:r>
              <a:rPr lang="en-US" dirty="0"/>
              <a:t>The propose a change to the requirements and work with the team to assess its impact and decide whether the change should take priority over the features planned for the next increment of the system. </a:t>
            </a:r>
          </a:p>
          <a:p>
            <a:r>
              <a:rPr lang="en-US" dirty="0"/>
              <a:t>Changes to improve the software improvement are decided by the programmers working on the system. </a:t>
            </a:r>
          </a:p>
          <a:p>
            <a:r>
              <a:rPr lang="en-US" dirty="0"/>
              <a:t>Refactoring, where the software is continually improved, is not seen as an overhead but as a necessary part of the development process. </a:t>
            </a:r>
          </a:p>
        </p:txBody>
      </p:sp>
      <p:sp>
        <p:nvSpPr>
          <p:cNvPr id="4" name="Slide Number Placeholder 3"/>
          <p:cNvSpPr>
            <a:spLocks noGrp="1"/>
          </p:cNvSpPr>
          <p:nvPr>
            <p:ph type="sldNum" sz="quarter" idx="4294967295"/>
          </p:nvPr>
        </p:nvSpPr>
        <p:spPr>
          <a:xfrm>
            <a:off x="7981950" y="6356351"/>
            <a:ext cx="2057400" cy="365125"/>
          </a:xfrm>
        </p:spPr>
        <p:txBody>
          <a:bodyPr/>
          <a:lstStyle/>
          <a:p>
            <a:fld id="{7B134961-4B2C-A547-9A54-CB85DA02077E}" type="slidenum">
              <a:rPr lang="en-US" smtClean="0"/>
              <a:pPr/>
              <a:t>26</a:t>
            </a:fld>
            <a:endParaRPr lang="en-US"/>
          </a:p>
        </p:txBody>
      </p:sp>
    </p:spTree>
    <p:extLst>
      <p:ext uri="{BB962C8B-B14F-4D97-AF65-F5344CB8AC3E}">
        <p14:creationId xmlns:p14="http://schemas.microsoft.com/office/powerpoint/2010/main" val="552479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2636924"/>
            <a:ext cx="6172200" cy="857250"/>
          </a:xfrm>
        </p:spPr>
        <p:txBody>
          <a:bodyPr/>
          <a:lstStyle/>
          <a:p>
            <a:pPr algn="ctr"/>
            <a:r>
              <a:rPr lang="en-US" dirty="0"/>
              <a:t>Release management</a:t>
            </a:r>
          </a:p>
        </p:txBody>
      </p:sp>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27</a:t>
            </a:fld>
            <a:endParaRPr lang="en-US"/>
          </a:p>
        </p:txBody>
      </p:sp>
    </p:spTree>
    <p:extLst>
      <p:ext uri="{BB962C8B-B14F-4D97-AF65-F5344CB8AC3E}">
        <p14:creationId xmlns:p14="http://schemas.microsoft.com/office/powerpoint/2010/main" val="1815420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management</a:t>
            </a:r>
          </a:p>
        </p:txBody>
      </p:sp>
      <p:sp>
        <p:nvSpPr>
          <p:cNvPr id="3" name="Content Placeholder 2"/>
          <p:cNvSpPr>
            <a:spLocks noGrp="1"/>
          </p:cNvSpPr>
          <p:nvPr>
            <p:ph idx="1"/>
          </p:nvPr>
        </p:nvSpPr>
        <p:spPr/>
        <p:txBody>
          <a:bodyPr/>
          <a:lstStyle/>
          <a:p>
            <a:r>
              <a:rPr lang="en-US" dirty="0"/>
              <a:t>A system release is a version of a software system that is distributed to customers.</a:t>
            </a:r>
          </a:p>
          <a:p>
            <a:r>
              <a:rPr lang="en-US" dirty="0"/>
              <a:t>Types of releases</a:t>
            </a:r>
          </a:p>
          <a:p>
            <a:pPr lvl="1"/>
            <a:r>
              <a:rPr lang="en-US" dirty="0"/>
              <a:t>Major releases  - deliver significant new functionality</a:t>
            </a:r>
          </a:p>
          <a:p>
            <a:pPr lvl="1"/>
            <a:r>
              <a:rPr lang="en-US" dirty="0"/>
              <a:t>Minor releases -  repair bugs and fix customer problems </a:t>
            </a:r>
          </a:p>
          <a:p>
            <a:r>
              <a:rPr lang="en-US" dirty="0"/>
              <a:t>Release Numbering </a:t>
            </a:r>
          </a:p>
          <a:p>
            <a:pPr lvl="1"/>
            <a:r>
              <a:rPr lang="en-US" dirty="0"/>
              <a:t>Several Notations</a:t>
            </a:r>
          </a:p>
          <a:p>
            <a:pPr lvl="2"/>
            <a:r>
              <a:rPr lang="en-US" i="1" dirty="0" err="1"/>
              <a:t>major.minor</a:t>
            </a:r>
            <a:r>
              <a:rPr lang="en-US" i="1" dirty="0"/>
              <a:t>[.build[.revision]]</a:t>
            </a:r>
          </a:p>
          <a:p>
            <a:pPr lvl="2"/>
            <a:r>
              <a:rPr lang="en-US" i="1" dirty="0" err="1"/>
              <a:t>major.minor</a:t>
            </a:r>
            <a:r>
              <a:rPr lang="en-US" i="1" dirty="0"/>
              <a:t>[.maintenance[.build]]</a:t>
            </a:r>
            <a:endParaRPr lang="en-US" dirty="0"/>
          </a:p>
        </p:txBody>
      </p:sp>
      <p:sp>
        <p:nvSpPr>
          <p:cNvPr id="5" name="Footer Placeholder 4"/>
          <p:cNvSpPr>
            <a:spLocks noGrp="1"/>
          </p:cNvSpPr>
          <p:nvPr>
            <p:ph type="ftr" sz="quarter" idx="4294967295"/>
          </p:nvPr>
        </p:nvSpPr>
        <p:spPr>
          <a:xfrm>
            <a:off x="4552950" y="6356351"/>
            <a:ext cx="3086100" cy="365125"/>
          </a:xfrm>
        </p:spPr>
        <p:txBody>
          <a:bodyPr/>
          <a:lstStyle/>
          <a:p>
            <a:r>
              <a:rPr lang="en-US" dirty="0"/>
              <a:t>CDC UNIFIED PROCESS PRACTICES GUIDE</a:t>
            </a:r>
          </a:p>
        </p:txBody>
      </p:sp>
      <p:sp>
        <p:nvSpPr>
          <p:cNvPr id="4" name="Slide Number Placeholder 3"/>
          <p:cNvSpPr>
            <a:spLocks noGrp="1"/>
          </p:cNvSpPr>
          <p:nvPr>
            <p:ph type="sldNum" sz="quarter" idx="4294967295"/>
          </p:nvPr>
        </p:nvSpPr>
        <p:spPr>
          <a:xfrm>
            <a:off x="7981950" y="6356351"/>
            <a:ext cx="2057400" cy="365125"/>
          </a:xfrm>
        </p:spPr>
        <p:txBody>
          <a:bodyPr/>
          <a:lstStyle/>
          <a:p>
            <a:fld id="{7B134961-4B2C-A547-9A54-CB85DA02077E}" type="slidenum">
              <a:rPr lang="en-US" smtClean="0"/>
              <a:pPr/>
              <a:t>28</a:t>
            </a:fld>
            <a:endParaRPr lang="en-US"/>
          </a:p>
        </p:txBody>
      </p:sp>
      <p:pic>
        <p:nvPicPr>
          <p:cNvPr id="7" name="Picture 6"/>
          <p:cNvPicPr>
            <a:picLocks noChangeAspect="1"/>
          </p:cNvPicPr>
          <p:nvPr/>
        </p:nvPicPr>
        <p:blipFill>
          <a:blip r:embed="rId2"/>
          <a:stretch>
            <a:fillRect/>
          </a:stretch>
        </p:blipFill>
        <p:spPr>
          <a:xfrm>
            <a:off x="6074570" y="4254105"/>
            <a:ext cx="3814763" cy="1235869"/>
          </a:xfrm>
          <a:prstGeom prst="rect">
            <a:avLst/>
          </a:prstGeom>
        </p:spPr>
      </p:pic>
    </p:spTree>
    <p:extLst>
      <p:ext uri="{BB962C8B-B14F-4D97-AF65-F5344CB8AC3E}">
        <p14:creationId xmlns:p14="http://schemas.microsoft.com/office/powerpoint/2010/main" val="3842172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components</a:t>
            </a:r>
          </a:p>
        </p:txBody>
      </p:sp>
      <p:sp>
        <p:nvSpPr>
          <p:cNvPr id="3" name="Content Placeholder 2"/>
          <p:cNvSpPr>
            <a:spLocks noGrp="1"/>
          </p:cNvSpPr>
          <p:nvPr>
            <p:ph idx="1"/>
          </p:nvPr>
        </p:nvSpPr>
        <p:spPr/>
        <p:txBody>
          <a:bodyPr/>
          <a:lstStyle/>
          <a:p>
            <a:r>
              <a:rPr lang="en-US" dirty="0"/>
              <a:t>Executable Code</a:t>
            </a:r>
          </a:p>
          <a:p>
            <a:r>
              <a:rPr lang="en-US" dirty="0"/>
              <a:t>configuration files</a:t>
            </a:r>
          </a:p>
          <a:p>
            <a:r>
              <a:rPr lang="en-US" dirty="0"/>
              <a:t>Data files, such as files of error messages, that are needed for successful system operation;</a:t>
            </a:r>
            <a:endParaRPr lang="en-GB" dirty="0"/>
          </a:p>
          <a:p>
            <a:r>
              <a:rPr lang="en-US" dirty="0"/>
              <a:t>Installation program</a:t>
            </a:r>
          </a:p>
          <a:p>
            <a:r>
              <a:rPr lang="en-US" dirty="0"/>
              <a:t>Electronic and paper documentation describing the system;</a:t>
            </a:r>
            <a:endParaRPr lang="en-GB" dirty="0"/>
          </a:p>
          <a:p>
            <a:r>
              <a:rPr lang="en-US" dirty="0"/>
              <a:t>Packaging and associated publicity</a:t>
            </a:r>
            <a:r>
              <a:rPr lang="en-US" i="1" dirty="0"/>
              <a:t> </a:t>
            </a:r>
            <a:r>
              <a:rPr lang="en-US" dirty="0"/>
              <a:t>that have been designed for that release.</a:t>
            </a:r>
            <a:endParaRPr lang="en-GB" dirty="0"/>
          </a:p>
          <a:p>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29</a:t>
            </a:fld>
            <a:endParaRPr lang="en-US"/>
          </a:p>
        </p:txBody>
      </p:sp>
    </p:spTree>
    <p:extLst>
      <p:ext uri="{BB962C8B-B14F-4D97-AF65-F5344CB8AC3E}">
        <p14:creationId xmlns:p14="http://schemas.microsoft.com/office/powerpoint/2010/main" val="427550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Configuration management activities</a:t>
            </a:r>
            <a:r>
              <a:rPr lang="en-GB" dirty="0"/>
              <a:t> </a:t>
            </a:r>
            <a:endParaRPr lang="en-US" dirty="0"/>
          </a:p>
        </p:txBody>
      </p:sp>
      <p:pic>
        <p:nvPicPr>
          <p:cNvPr id="4" name="Content Placeholder 3" descr="25.1 CM_activities.eps"/>
          <p:cNvPicPr>
            <a:picLocks noGrp="1" noChangeAspect="1"/>
          </p:cNvPicPr>
          <p:nvPr>
            <p:ph idx="1"/>
          </p:nvPr>
        </p:nvPicPr>
        <p:blipFill>
          <a:blip r:embed="rId2"/>
          <a:srcRect t="-9548" b="-9548"/>
          <a:stretch>
            <a:fillRect/>
          </a:stretch>
        </p:blipFill>
        <p:spPr>
          <a:xfrm>
            <a:off x="2759171" y="1600201"/>
            <a:ext cx="6533083" cy="3592944"/>
          </a:xfrm>
        </p:spPr>
      </p:pic>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3</a:t>
            </a:fld>
            <a:endParaRPr lang="en-US"/>
          </a:p>
        </p:txBody>
      </p:sp>
    </p:spTree>
    <p:extLst>
      <p:ext uri="{BB962C8B-B14F-4D97-AF65-F5344CB8AC3E}">
        <p14:creationId xmlns:p14="http://schemas.microsoft.com/office/powerpoint/2010/main" val="3488862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Factors influencing system release planning</a:t>
            </a:r>
            <a:r>
              <a:rPr lang="en-GB" dirty="0"/>
              <a:t> </a:t>
            </a:r>
            <a:endParaRPr lang="en-US" dirty="0"/>
          </a:p>
        </p:txBody>
      </p:sp>
      <p:graphicFrame>
        <p:nvGraphicFramePr>
          <p:cNvPr id="4" name="Content Placeholder 3"/>
          <p:cNvGraphicFramePr>
            <a:graphicFrameLocks noGrp="1"/>
          </p:cNvGraphicFramePr>
          <p:nvPr>
            <p:ph idx="1"/>
          </p:nvPr>
        </p:nvGraphicFramePr>
        <p:xfrm>
          <a:off x="2272781" y="1772816"/>
          <a:ext cx="6417129" cy="3711439"/>
        </p:xfrm>
        <a:graphic>
          <a:graphicData uri="http://schemas.openxmlformats.org/drawingml/2006/table">
            <a:tbl>
              <a:tblPr firstRow="1" bandRow="1">
                <a:tableStyleId>{5C22544A-7EE6-4342-B048-85BDC9FD1C3A}</a:tableStyleId>
              </a:tblPr>
              <a:tblGrid>
                <a:gridCol w="1740130">
                  <a:extLst>
                    <a:ext uri="{9D8B030D-6E8A-4147-A177-3AD203B41FA5}">
                      <a16:colId xmlns:a16="http://schemas.microsoft.com/office/drawing/2014/main" val="20000"/>
                    </a:ext>
                  </a:extLst>
                </a:gridCol>
                <a:gridCol w="4676999">
                  <a:extLst>
                    <a:ext uri="{9D8B030D-6E8A-4147-A177-3AD203B41FA5}">
                      <a16:colId xmlns:a16="http://schemas.microsoft.com/office/drawing/2014/main" val="20001"/>
                    </a:ext>
                  </a:extLst>
                </a:gridCol>
              </a:tblGrid>
              <a:tr h="340499">
                <a:tc>
                  <a:txBody>
                    <a:bodyPr/>
                    <a:lstStyle/>
                    <a:p>
                      <a:pPr algn="just">
                        <a:spcAft>
                          <a:spcPts val="0"/>
                        </a:spcAft>
                      </a:pPr>
                      <a:r>
                        <a:rPr lang="en-GB" sz="1100" b="1" dirty="0">
                          <a:solidFill>
                            <a:srgbClr val="000000"/>
                          </a:solidFill>
                          <a:latin typeface="Arial"/>
                          <a:ea typeface="Times New Roman"/>
                          <a:cs typeface="Arial"/>
                        </a:rPr>
                        <a:t>Factor</a:t>
                      </a:r>
                    </a:p>
                  </a:txBody>
                  <a:tcPr marL="54769" marR="54769" marT="68580" marB="68580"/>
                </a:tc>
                <a:tc>
                  <a:txBody>
                    <a:bodyPr/>
                    <a:lstStyle/>
                    <a:p>
                      <a:pPr algn="just">
                        <a:spcAft>
                          <a:spcPts val="0"/>
                        </a:spcAft>
                      </a:pPr>
                      <a:r>
                        <a:rPr lang="en-GB" sz="1100" b="1" dirty="0">
                          <a:solidFill>
                            <a:srgbClr val="000000"/>
                          </a:solidFill>
                          <a:latin typeface="Arial"/>
                          <a:ea typeface="Times New Roman"/>
                          <a:cs typeface="Arial"/>
                        </a:rPr>
                        <a:t>Description</a:t>
                      </a:r>
                    </a:p>
                  </a:txBody>
                  <a:tcPr marL="54769" marR="54769" marT="68580" marB="68580"/>
                </a:tc>
                <a:extLst>
                  <a:ext uri="{0D108BD9-81ED-4DB2-BD59-A6C34878D82A}">
                    <a16:rowId xmlns:a16="http://schemas.microsoft.com/office/drawing/2014/main" val="10000"/>
                  </a:ext>
                </a:extLst>
              </a:tr>
              <a:tr h="893810">
                <a:tc>
                  <a:txBody>
                    <a:bodyPr/>
                    <a:lstStyle/>
                    <a:p>
                      <a:pPr algn="l">
                        <a:spcAft>
                          <a:spcPts val="0"/>
                        </a:spcAft>
                      </a:pPr>
                      <a:r>
                        <a:rPr lang="en-GB" sz="1200" dirty="0">
                          <a:solidFill>
                            <a:srgbClr val="000000"/>
                          </a:solidFill>
                          <a:latin typeface="Arial"/>
                          <a:ea typeface="Times New Roman"/>
                          <a:cs typeface="Arial"/>
                        </a:rPr>
                        <a:t>Competition</a:t>
                      </a:r>
                    </a:p>
                  </a:txBody>
                  <a:tcPr marL="54769" marR="54769" marT="0" marB="68580"/>
                </a:tc>
                <a:tc>
                  <a:txBody>
                    <a:bodyPr/>
                    <a:lstStyle/>
                    <a:p>
                      <a:pPr algn="just">
                        <a:spcAft>
                          <a:spcPts val="0"/>
                        </a:spcAft>
                      </a:pPr>
                      <a:r>
                        <a:rPr lang="en-GB" sz="1200" dirty="0">
                          <a:solidFill>
                            <a:srgbClr val="000000"/>
                          </a:solidFill>
                          <a:latin typeface="Arial"/>
                          <a:ea typeface="Times New Roman"/>
                          <a:cs typeface="Arial"/>
                        </a:rPr>
                        <a:t>For mass-market software, a new system release may be necessary because a competing product has introduced new features and market share may be lost if these are not provided to existing customers.</a:t>
                      </a:r>
                    </a:p>
                  </a:txBody>
                  <a:tcPr marL="54769" marR="54769" marT="0" marB="68580"/>
                </a:tc>
                <a:extLst>
                  <a:ext uri="{0D108BD9-81ED-4DB2-BD59-A6C34878D82A}">
                    <a16:rowId xmlns:a16="http://schemas.microsoft.com/office/drawing/2014/main" val="10001"/>
                  </a:ext>
                </a:extLst>
              </a:tr>
              <a:tr h="485211">
                <a:tc>
                  <a:txBody>
                    <a:bodyPr/>
                    <a:lstStyle/>
                    <a:p>
                      <a:pPr algn="l">
                        <a:spcAft>
                          <a:spcPts val="0"/>
                        </a:spcAft>
                      </a:pPr>
                      <a:r>
                        <a:rPr lang="en-GB" sz="1200" dirty="0">
                          <a:solidFill>
                            <a:srgbClr val="000000"/>
                          </a:solidFill>
                          <a:latin typeface="Arial"/>
                          <a:ea typeface="Times New Roman"/>
                          <a:cs typeface="Arial"/>
                        </a:rPr>
                        <a:t>Marketing requirements</a:t>
                      </a:r>
                    </a:p>
                  </a:txBody>
                  <a:tcPr marL="54769" marR="54769" marT="0" marB="68580"/>
                </a:tc>
                <a:tc>
                  <a:txBody>
                    <a:bodyPr/>
                    <a:lstStyle/>
                    <a:p>
                      <a:pPr algn="just">
                        <a:spcAft>
                          <a:spcPts val="0"/>
                        </a:spcAft>
                      </a:pPr>
                      <a:r>
                        <a:rPr lang="en-GB" sz="1200" dirty="0">
                          <a:solidFill>
                            <a:srgbClr val="000000"/>
                          </a:solidFill>
                          <a:latin typeface="Arial"/>
                          <a:ea typeface="Times New Roman"/>
                          <a:cs typeface="Arial"/>
                        </a:rPr>
                        <a:t>The marketing department of an organization may have made a commitment for releases to be available at a particular date.</a:t>
                      </a:r>
                    </a:p>
                  </a:txBody>
                  <a:tcPr marL="54769" marR="54769" marT="0" marB="68580"/>
                </a:tc>
                <a:extLst>
                  <a:ext uri="{0D108BD9-81ED-4DB2-BD59-A6C34878D82A}">
                    <a16:rowId xmlns:a16="http://schemas.microsoft.com/office/drawing/2014/main" val="10002"/>
                  </a:ext>
                </a:extLst>
              </a:tr>
              <a:tr h="689510">
                <a:tc>
                  <a:txBody>
                    <a:bodyPr/>
                    <a:lstStyle/>
                    <a:p>
                      <a:pPr algn="l">
                        <a:spcAft>
                          <a:spcPts val="0"/>
                        </a:spcAft>
                      </a:pPr>
                      <a:r>
                        <a:rPr lang="en-GB" sz="1200" dirty="0">
                          <a:solidFill>
                            <a:srgbClr val="000000"/>
                          </a:solidFill>
                          <a:latin typeface="Arial"/>
                          <a:ea typeface="Times New Roman"/>
                          <a:cs typeface="Arial"/>
                        </a:rPr>
                        <a:t>Platform changes</a:t>
                      </a:r>
                    </a:p>
                  </a:txBody>
                  <a:tcPr marL="54769" marR="54769" marT="0" marB="68580"/>
                </a:tc>
                <a:tc>
                  <a:txBody>
                    <a:bodyPr/>
                    <a:lstStyle/>
                    <a:p>
                      <a:pPr algn="just">
                        <a:spcAft>
                          <a:spcPts val="0"/>
                        </a:spcAft>
                      </a:pPr>
                      <a:r>
                        <a:rPr lang="en-GB" sz="1200" dirty="0">
                          <a:solidFill>
                            <a:srgbClr val="000000"/>
                          </a:solidFill>
                          <a:latin typeface="Arial"/>
                          <a:ea typeface="Times New Roman"/>
                          <a:cs typeface="Arial"/>
                        </a:rPr>
                        <a:t>You may have to create a new release of a software application when a new version of the operating system platform is released.</a:t>
                      </a:r>
                    </a:p>
                  </a:txBody>
                  <a:tcPr marL="54769" marR="54769" marT="0" marB="68580"/>
                </a:tc>
                <a:extLst>
                  <a:ext uri="{0D108BD9-81ED-4DB2-BD59-A6C34878D82A}">
                    <a16:rowId xmlns:a16="http://schemas.microsoft.com/office/drawing/2014/main" val="10003"/>
                  </a:ext>
                </a:extLst>
              </a:tr>
              <a:tr h="1302409">
                <a:tc>
                  <a:txBody>
                    <a:bodyPr/>
                    <a:lstStyle/>
                    <a:p>
                      <a:pPr algn="l">
                        <a:spcAft>
                          <a:spcPts val="0"/>
                        </a:spcAft>
                      </a:pPr>
                      <a:r>
                        <a:rPr lang="en-GB" sz="1200" dirty="0">
                          <a:solidFill>
                            <a:srgbClr val="000000"/>
                          </a:solidFill>
                          <a:latin typeface="Arial"/>
                          <a:ea typeface="Times New Roman"/>
                          <a:cs typeface="Arial"/>
                        </a:rPr>
                        <a:t>Technical quality of the system</a:t>
                      </a:r>
                    </a:p>
                  </a:txBody>
                  <a:tcPr marL="54769" marR="54769" marT="0" marB="68580"/>
                </a:tc>
                <a:tc>
                  <a:txBody>
                    <a:bodyPr/>
                    <a:lstStyle/>
                    <a:p>
                      <a:pPr algn="just">
                        <a:spcAft>
                          <a:spcPts val="0"/>
                        </a:spcAft>
                      </a:pPr>
                      <a:r>
                        <a:rPr lang="en-GB" sz="1200" dirty="0">
                          <a:solidFill>
                            <a:srgbClr val="000000"/>
                          </a:solidFill>
                          <a:latin typeface="Arial"/>
                          <a:ea typeface="Times New Roman"/>
                          <a:cs typeface="Arial"/>
                        </a:rPr>
                        <a:t>If serious system faults are reported which affect the way in which many customers use the system, it may be necessary to issue a fault repair release. Minor system faults may be repaired by issuing patches (usually distributed over the Internet) that can be applied to the current release of the system.</a:t>
                      </a:r>
                    </a:p>
                  </a:txBody>
                  <a:tcPr marL="54769" marR="54769" marT="0" marB="68580"/>
                </a:tc>
                <a:extLst>
                  <a:ext uri="{0D108BD9-81ED-4DB2-BD59-A6C34878D82A}">
                    <a16:rowId xmlns:a16="http://schemas.microsoft.com/office/drawing/2014/main" val="10004"/>
                  </a:ext>
                </a:extLst>
              </a:tr>
            </a:tbl>
          </a:graphicData>
        </a:graphic>
      </p:graphicFrame>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30</a:t>
            </a:fld>
            <a:endParaRPr lang="en-US"/>
          </a:p>
        </p:txBody>
      </p:sp>
    </p:spTree>
    <p:extLst>
      <p:ext uri="{BB962C8B-B14F-4D97-AF65-F5344CB8AC3E}">
        <p14:creationId xmlns:p14="http://schemas.microsoft.com/office/powerpoint/2010/main" val="3289723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creation</a:t>
            </a:r>
          </a:p>
        </p:txBody>
      </p:sp>
      <p:sp>
        <p:nvSpPr>
          <p:cNvPr id="3" name="Content Placeholder 2"/>
          <p:cNvSpPr>
            <a:spLocks noGrp="1"/>
          </p:cNvSpPr>
          <p:nvPr>
            <p:ph idx="1"/>
          </p:nvPr>
        </p:nvSpPr>
        <p:spPr>
          <a:xfrm>
            <a:off x="2006959" y="2057401"/>
            <a:ext cx="7302235" cy="3567112"/>
          </a:xfrm>
        </p:spPr>
        <p:txBody>
          <a:bodyPr>
            <a:normAutofit lnSpcReduction="10000"/>
          </a:bodyPr>
          <a:lstStyle/>
          <a:p>
            <a:r>
              <a:rPr lang="en-US" sz="1500" dirty="0"/>
              <a:t>Identify items</a:t>
            </a:r>
          </a:p>
          <a:p>
            <a:pPr lvl="1"/>
            <a:r>
              <a:rPr lang="en-US" sz="1200" dirty="0"/>
              <a:t>The executable code of the programs and all associated data files must be identified in the version control system. </a:t>
            </a:r>
            <a:endParaRPr lang="en-GB" sz="1200" dirty="0"/>
          </a:p>
          <a:p>
            <a:r>
              <a:rPr lang="en-US" sz="1500" dirty="0"/>
              <a:t>Set Configurations</a:t>
            </a:r>
          </a:p>
          <a:p>
            <a:pPr lvl="1"/>
            <a:r>
              <a:rPr lang="en-US" sz="1200" dirty="0"/>
              <a:t>Configuration descriptions may have to be written for different hardware and operating systems. </a:t>
            </a:r>
            <a:endParaRPr lang="en-GB" sz="1200" dirty="0"/>
          </a:p>
          <a:p>
            <a:r>
              <a:rPr lang="en-US" sz="1500" dirty="0"/>
              <a:t>Configuration Guidelines</a:t>
            </a:r>
          </a:p>
          <a:p>
            <a:pPr lvl="1"/>
            <a:r>
              <a:rPr lang="en-US" sz="1200" dirty="0"/>
              <a:t>Update instructions may have to be written for customers who need to configure their own systems. </a:t>
            </a:r>
            <a:endParaRPr lang="en-GB" sz="1200" dirty="0"/>
          </a:p>
          <a:p>
            <a:r>
              <a:rPr lang="en-US" sz="1500" dirty="0"/>
              <a:t>Installation Scripts</a:t>
            </a:r>
          </a:p>
          <a:p>
            <a:pPr lvl="1"/>
            <a:r>
              <a:rPr lang="en-US" sz="1200" dirty="0"/>
              <a:t>Scripts for the installation program may have to be written. </a:t>
            </a:r>
            <a:endParaRPr lang="en-GB" sz="1200" dirty="0"/>
          </a:p>
          <a:p>
            <a:r>
              <a:rPr lang="en-US" sz="1500" dirty="0"/>
              <a:t>Documentation on Web</a:t>
            </a:r>
          </a:p>
          <a:p>
            <a:pPr lvl="1"/>
            <a:r>
              <a:rPr lang="en-US" sz="1200" dirty="0"/>
              <a:t>Web pages have to be created describing the release, with links to system documentation. </a:t>
            </a:r>
            <a:endParaRPr lang="en-GB" sz="1200" dirty="0"/>
          </a:p>
          <a:p>
            <a:r>
              <a:rPr lang="en-US" sz="1500" dirty="0"/>
              <a:t>Create the release</a:t>
            </a:r>
          </a:p>
          <a:p>
            <a:pPr lvl="1"/>
            <a:r>
              <a:rPr lang="en-US" sz="1200" dirty="0"/>
              <a:t>When all information is available, an executable master image of the software must be prepared and handed over for distribution to customers or sales outlets.</a:t>
            </a:r>
            <a:endParaRPr lang="en-GB" sz="1200" dirty="0"/>
          </a:p>
          <a:p>
            <a:endParaRPr lang="en-US" dirty="0"/>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31</a:t>
            </a:fld>
            <a:endParaRPr lang="en-US" dirty="0"/>
          </a:p>
        </p:txBody>
      </p:sp>
    </p:spTree>
    <p:extLst>
      <p:ext uri="{BB962C8B-B14F-4D97-AF65-F5344CB8AC3E}">
        <p14:creationId xmlns:p14="http://schemas.microsoft.com/office/powerpoint/2010/main" val="2861038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planning</a:t>
            </a:r>
          </a:p>
        </p:txBody>
      </p:sp>
      <p:sp>
        <p:nvSpPr>
          <p:cNvPr id="3" name="Content Placeholder 2"/>
          <p:cNvSpPr>
            <a:spLocks noGrp="1"/>
          </p:cNvSpPr>
          <p:nvPr>
            <p:ph idx="1"/>
          </p:nvPr>
        </p:nvSpPr>
        <p:spPr/>
        <p:txBody>
          <a:bodyPr/>
          <a:lstStyle/>
          <a:p>
            <a:r>
              <a:rPr lang="en-US" dirty="0"/>
              <a:t>As well as the technical work involved in creating a release distribution, advertising and publicity material have to be prepared and marketing strategies put in place to convince customers to buy the new release of the system. </a:t>
            </a:r>
          </a:p>
          <a:p>
            <a:r>
              <a:rPr lang="en-US" dirty="0"/>
              <a:t>Release timing</a:t>
            </a:r>
          </a:p>
          <a:p>
            <a:pPr lvl="1"/>
            <a:r>
              <a:rPr lang="en-US" dirty="0"/>
              <a:t>If releases are too frequent or require hardware upgrades, customers may not move to the new release, especially if they have to pay for it. </a:t>
            </a:r>
          </a:p>
          <a:p>
            <a:pPr lvl="1"/>
            <a:r>
              <a:rPr lang="en-US" dirty="0"/>
              <a:t>If system releases are  too infrequent, market share may be lost as customers move to alternative systems. </a:t>
            </a:r>
            <a:endParaRPr lang="en-GB" dirty="0"/>
          </a:p>
          <a:p>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32</a:t>
            </a:fld>
            <a:endParaRPr lang="en-US"/>
          </a:p>
        </p:txBody>
      </p:sp>
      <p:sp>
        <p:nvSpPr>
          <p:cNvPr id="7" name="Footer Placeholder 3"/>
          <p:cNvSpPr>
            <a:spLocks noGrp="1"/>
          </p:cNvSpPr>
          <p:nvPr>
            <p:ph type="ftr" sz="quarter" idx="4294967295"/>
          </p:nvPr>
        </p:nvSpPr>
        <p:spPr>
          <a:xfrm>
            <a:off x="4267200" y="6256103"/>
            <a:ext cx="3086100" cy="273844"/>
          </a:xfrm>
        </p:spPr>
        <p:txBody>
          <a:bodyPr/>
          <a:lstStyle/>
          <a:p>
            <a:r>
              <a:rPr lang="en-US" dirty="0"/>
              <a:t>Chapter 25 Configuration management - </a:t>
            </a:r>
            <a:r>
              <a:rPr lang="en-US" dirty="0" err="1"/>
              <a:t>Sommerville</a:t>
            </a:r>
            <a:endParaRPr lang="en-US" dirty="0"/>
          </a:p>
        </p:txBody>
      </p:sp>
    </p:spTree>
    <p:extLst>
      <p:ext uri="{BB962C8B-B14F-4D97-AF65-F5344CB8AC3E}">
        <p14:creationId xmlns:p14="http://schemas.microsoft.com/office/powerpoint/2010/main" val="1853596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t>Software as a service (Saas)</a:t>
            </a:r>
          </a:p>
        </p:txBody>
      </p:sp>
      <p:pic>
        <p:nvPicPr>
          <p:cNvPr id="97288" name="Picture 8" descr="tmioutside"/>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208214" y="2619376"/>
            <a:ext cx="3313112" cy="21383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97286" name="Text Box 6"/>
          <p:cNvSpPr txBox="1">
            <a:spLocks/>
          </p:cNvSpPr>
          <p:nvPr/>
        </p:nvSpPr>
        <p:spPr bwMode="auto">
          <a:xfrm>
            <a:off x="2351088" y="1916908"/>
            <a:ext cx="3200400" cy="357277"/>
          </a:xfrm>
          <a:prstGeom prst="rect">
            <a:avLst/>
          </a:prstGeom>
          <a:noFill/>
          <a:ln>
            <a:noFill/>
          </a:ln>
          <a:effectLst/>
          <a:extLst>
            <a:ext uri="{909E8E84-426E-40dd-AFC4-6F175D3DCCD1}">
              <a14:hiddenFill xmlns:a14="http://schemas.microsoft.com/office/drawing/2010/main" xmlns="">
                <a:solidFill>
                  <a:srgbClr val="BADFE2"/>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1pPr>
            <a:lvl2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2pPr>
            <a:lvl3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3pPr>
            <a:lvl4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4pPr>
            <a:lvl5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5pPr>
            <a:lvl6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6pPr>
            <a:lvl7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7pPr>
            <a:lvl8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8pPr>
            <a:lvl9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9pPr>
          </a:lstStyle>
          <a:p>
            <a:pPr algn="ctr">
              <a:lnSpc>
                <a:spcPct val="130000"/>
              </a:lnSpc>
              <a:spcBef>
                <a:spcPct val="50000"/>
              </a:spcBef>
            </a:pPr>
            <a:r>
              <a:rPr lang="en-US" sz="1500" b="1">
                <a:latin typeface="Verdana" charset="0"/>
              </a:rPr>
              <a:t>Traditional Software</a:t>
            </a:r>
          </a:p>
        </p:txBody>
      </p:sp>
      <p:sp>
        <p:nvSpPr>
          <p:cNvPr id="97287" name="Text Box 7"/>
          <p:cNvSpPr txBox="1">
            <a:spLocks/>
          </p:cNvSpPr>
          <p:nvPr/>
        </p:nvSpPr>
        <p:spPr bwMode="auto">
          <a:xfrm>
            <a:off x="6816725" y="1916908"/>
            <a:ext cx="3276600" cy="357277"/>
          </a:xfrm>
          <a:prstGeom prst="rect">
            <a:avLst/>
          </a:prstGeom>
          <a:noFill/>
          <a:ln>
            <a:noFill/>
          </a:ln>
          <a:effectLst/>
          <a:extLst>
            <a:ext uri="{909E8E84-426E-40dd-AFC4-6F175D3DCCD1}">
              <a14:hiddenFill xmlns:a14="http://schemas.microsoft.com/office/drawing/2010/main" xmlns="">
                <a:solidFill>
                  <a:srgbClr val="BADFE2"/>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1pPr>
            <a:lvl2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2pPr>
            <a:lvl3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3pPr>
            <a:lvl4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4pPr>
            <a:lvl5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5pPr>
            <a:lvl6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6pPr>
            <a:lvl7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7pPr>
            <a:lvl8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8pPr>
            <a:lvl9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Times New Roman" charset="0"/>
                <a:ea typeface="ＭＳ Ｐゴシック" charset="0"/>
              </a:defRPr>
            </a:lvl9pPr>
          </a:lstStyle>
          <a:p>
            <a:pPr algn="ctr">
              <a:lnSpc>
                <a:spcPct val="130000"/>
              </a:lnSpc>
            </a:pPr>
            <a:r>
              <a:rPr lang="en-US" sz="1500" b="1">
                <a:latin typeface="Verdana" charset="0"/>
              </a:rPr>
              <a:t>On-Demand</a:t>
            </a:r>
            <a:r>
              <a:rPr lang="en-US" sz="1500" b="1">
                <a:solidFill>
                  <a:srgbClr val="000000"/>
                </a:solidFill>
                <a:latin typeface="Verdana" charset="0"/>
              </a:rPr>
              <a:t> </a:t>
            </a:r>
            <a:r>
              <a:rPr lang="en-US" sz="1500" b="1">
                <a:latin typeface="Verdana" charset="0"/>
              </a:rPr>
              <a:t>Utility</a:t>
            </a:r>
          </a:p>
        </p:txBody>
      </p:sp>
      <p:pic>
        <p:nvPicPr>
          <p:cNvPr id="97290" name="Picture 10" descr="outlet"/>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751764" y="2619377"/>
            <a:ext cx="2074862" cy="200858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97292" name="AutoShape 12"/>
          <p:cNvSpPr>
            <a:spLocks/>
          </p:cNvSpPr>
          <p:nvPr/>
        </p:nvSpPr>
        <p:spPr bwMode="auto">
          <a:xfrm>
            <a:off x="6096000" y="3213497"/>
            <a:ext cx="685800" cy="628650"/>
          </a:xfrm>
          <a:prstGeom prst="rightArrow">
            <a:avLst>
              <a:gd name="adj1" fmla="val 50000"/>
              <a:gd name="adj2" fmla="val 25000"/>
            </a:avLst>
          </a:prstGeom>
          <a:gradFill rotWithShape="1">
            <a:gsLst>
              <a:gs pos="0">
                <a:schemeClr val="bg1"/>
              </a:gs>
              <a:gs pos="100000">
                <a:srgbClr val="CC0000"/>
              </a:gs>
            </a:gsLst>
            <a:lin ang="0" scaled="1"/>
          </a:gra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97293" name="Rectangle 13"/>
          <p:cNvSpPr>
            <a:spLocks noChangeArrowheads="1"/>
          </p:cNvSpPr>
          <p:nvPr/>
        </p:nvSpPr>
        <p:spPr bwMode="auto">
          <a:xfrm>
            <a:off x="1992313" y="4994672"/>
            <a:ext cx="3810000" cy="4524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lgn="ctr">
              <a:lnSpc>
                <a:spcPct val="130000"/>
              </a:lnSpc>
              <a:spcBef>
                <a:spcPct val="20000"/>
              </a:spcBef>
              <a:spcAft>
                <a:spcPts val="450"/>
              </a:spcAft>
              <a:buClr>
                <a:schemeClr val="hlink"/>
              </a:buClr>
              <a:buSzPct val="75000"/>
            </a:pPr>
            <a:r>
              <a:rPr lang="en-US" sz="1650" b="1"/>
              <a:t>Build Your Own </a:t>
            </a:r>
            <a:br>
              <a:rPr lang="en-US" sz="1650" b="1"/>
            </a:br>
            <a:endParaRPr lang="en-US" sz="1650" b="1"/>
          </a:p>
        </p:txBody>
      </p:sp>
      <p:sp>
        <p:nvSpPr>
          <p:cNvPr id="97294" name="Rectangle 14"/>
          <p:cNvSpPr>
            <a:spLocks noChangeArrowheads="1"/>
          </p:cNvSpPr>
          <p:nvPr/>
        </p:nvSpPr>
        <p:spPr bwMode="auto">
          <a:xfrm>
            <a:off x="6816725" y="4832748"/>
            <a:ext cx="3352800" cy="75604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lgn="ctr">
              <a:lnSpc>
                <a:spcPct val="130000"/>
              </a:lnSpc>
              <a:spcBef>
                <a:spcPct val="20000"/>
              </a:spcBef>
              <a:spcAft>
                <a:spcPts val="450"/>
              </a:spcAft>
              <a:buClr>
                <a:schemeClr val="hlink"/>
              </a:buClr>
              <a:buSzPct val="75000"/>
            </a:pPr>
            <a:r>
              <a:rPr lang="en-US" sz="1650" b="1"/>
              <a:t>Plug In, Subscribe</a:t>
            </a:r>
            <a:br>
              <a:rPr lang="en-US" sz="1650" b="1"/>
            </a:br>
            <a:r>
              <a:rPr lang="en-US" sz="1650" b="1"/>
              <a:t>Pay-per-Use</a:t>
            </a:r>
          </a:p>
        </p:txBody>
      </p:sp>
    </p:spTree>
    <p:extLst>
      <p:ext uri="{BB962C8B-B14F-4D97-AF65-F5344CB8AC3E}">
        <p14:creationId xmlns:p14="http://schemas.microsoft.com/office/powerpoint/2010/main" val="4170951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292"/>
                                        </p:tgtEl>
                                        <p:attrNameLst>
                                          <p:attrName>style.visibility</p:attrName>
                                        </p:attrNameLst>
                                      </p:cBhvr>
                                      <p:to>
                                        <p:strVal val="visible"/>
                                      </p:to>
                                    </p:set>
                                    <p:anim calcmode="lin" valueType="num">
                                      <p:cBhvr additive="base">
                                        <p:cTn id="7" dur="500" fill="hold"/>
                                        <p:tgtEl>
                                          <p:spTgt spid="97292"/>
                                        </p:tgtEl>
                                        <p:attrNameLst>
                                          <p:attrName>ppt_x</p:attrName>
                                        </p:attrNameLst>
                                      </p:cBhvr>
                                      <p:tavLst>
                                        <p:tav tm="0">
                                          <p:val>
                                            <p:strVal val="#ppt_x"/>
                                          </p:val>
                                        </p:tav>
                                        <p:tav tm="100000">
                                          <p:val>
                                            <p:strVal val="#ppt_x"/>
                                          </p:val>
                                        </p:tav>
                                      </p:tavLst>
                                    </p:anim>
                                    <p:anim calcmode="lin" valueType="num">
                                      <p:cBhvr additive="base">
                                        <p:cTn id="8" dur="500" fill="hold"/>
                                        <p:tgtEl>
                                          <p:spTgt spid="9729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7287"/>
                                        </p:tgtEl>
                                        <p:attrNameLst>
                                          <p:attrName>style.visibility</p:attrName>
                                        </p:attrNameLst>
                                      </p:cBhvr>
                                      <p:to>
                                        <p:strVal val="visible"/>
                                      </p:to>
                                    </p:set>
                                    <p:anim calcmode="lin" valueType="num">
                                      <p:cBhvr additive="base">
                                        <p:cTn id="13" dur="500" fill="hold"/>
                                        <p:tgtEl>
                                          <p:spTgt spid="97287"/>
                                        </p:tgtEl>
                                        <p:attrNameLst>
                                          <p:attrName>ppt_x</p:attrName>
                                        </p:attrNameLst>
                                      </p:cBhvr>
                                      <p:tavLst>
                                        <p:tav tm="0">
                                          <p:val>
                                            <p:strVal val="#ppt_x"/>
                                          </p:val>
                                        </p:tav>
                                        <p:tav tm="100000">
                                          <p:val>
                                            <p:strVal val="#ppt_x"/>
                                          </p:val>
                                        </p:tav>
                                      </p:tavLst>
                                    </p:anim>
                                    <p:anim calcmode="lin" valueType="num">
                                      <p:cBhvr additive="base">
                                        <p:cTn id="14" dur="500" fill="hold"/>
                                        <p:tgtEl>
                                          <p:spTgt spid="9728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7290"/>
                                        </p:tgtEl>
                                        <p:attrNameLst>
                                          <p:attrName>style.visibility</p:attrName>
                                        </p:attrNameLst>
                                      </p:cBhvr>
                                      <p:to>
                                        <p:strVal val="visible"/>
                                      </p:to>
                                    </p:set>
                                    <p:anim calcmode="lin" valueType="num">
                                      <p:cBhvr additive="base">
                                        <p:cTn id="17" dur="500" fill="hold"/>
                                        <p:tgtEl>
                                          <p:spTgt spid="97290"/>
                                        </p:tgtEl>
                                        <p:attrNameLst>
                                          <p:attrName>ppt_x</p:attrName>
                                        </p:attrNameLst>
                                      </p:cBhvr>
                                      <p:tavLst>
                                        <p:tav tm="0">
                                          <p:val>
                                            <p:strVal val="#ppt_x"/>
                                          </p:val>
                                        </p:tav>
                                        <p:tav tm="100000">
                                          <p:val>
                                            <p:strVal val="#ppt_x"/>
                                          </p:val>
                                        </p:tav>
                                      </p:tavLst>
                                    </p:anim>
                                    <p:anim calcmode="lin" valueType="num">
                                      <p:cBhvr additive="base">
                                        <p:cTn id="18" dur="500" fill="hold"/>
                                        <p:tgtEl>
                                          <p:spTgt spid="9729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7294"/>
                                        </p:tgtEl>
                                        <p:attrNameLst>
                                          <p:attrName>style.visibility</p:attrName>
                                        </p:attrNameLst>
                                      </p:cBhvr>
                                      <p:to>
                                        <p:strVal val="visible"/>
                                      </p:to>
                                    </p:set>
                                    <p:anim calcmode="lin" valueType="num">
                                      <p:cBhvr additive="base">
                                        <p:cTn id="21" dur="500" fill="hold"/>
                                        <p:tgtEl>
                                          <p:spTgt spid="97294"/>
                                        </p:tgtEl>
                                        <p:attrNameLst>
                                          <p:attrName>ppt_x</p:attrName>
                                        </p:attrNameLst>
                                      </p:cBhvr>
                                      <p:tavLst>
                                        <p:tav tm="0">
                                          <p:val>
                                            <p:strVal val="#ppt_x"/>
                                          </p:val>
                                        </p:tav>
                                        <p:tav tm="100000">
                                          <p:val>
                                            <p:strVal val="#ppt_x"/>
                                          </p:val>
                                        </p:tav>
                                      </p:tavLst>
                                    </p:anim>
                                    <p:anim calcmode="lin" valueType="num">
                                      <p:cBhvr additive="base">
                                        <p:cTn id="22" dur="500" fill="hold"/>
                                        <p:tgtEl>
                                          <p:spTgt spid="972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7" grpId="0"/>
      <p:bldP spid="97292" grpId="0" animBg="1"/>
      <p:bldP spid="97294"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048" y="1828087"/>
            <a:ext cx="8308182" cy="320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1"/>
          <p:cNvSpPr txBox="1">
            <a:spLocks/>
          </p:cNvSpPr>
          <p:nvPr/>
        </p:nvSpPr>
        <p:spPr>
          <a:xfrm>
            <a:off x="2152650" y="1142433"/>
            <a:ext cx="7886700" cy="994172"/>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500" dirty="0"/>
              <a:t>Cloud Computing</a:t>
            </a:r>
          </a:p>
        </p:txBody>
      </p:sp>
    </p:spTree>
    <p:extLst>
      <p:ext uri="{BB962C8B-B14F-4D97-AF65-F5344CB8AC3E}">
        <p14:creationId xmlns:p14="http://schemas.microsoft.com/office/powerpoint/2010/main" val="2740982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7" name="Rectangle 5"/>
          <p:cNvSpPr>
            <a:spLocks noGrp="1" noChangeArrowheads="1"/>
          </p:cNvSpPr>
          <p:nvPr>
            <p:ph type="body" sz="half" idx="1"/>
          </p:nvPr>
        </p:nvSpPr>
        <p:spPr>
          <a:xfrm>
            <a:off x="2248803" y="365354"/>
            <a:ext cx="3657600" cy="1815704"/>
          </a:xfrm>
        </p:spPr>
        <p:txBody>
          <a:bodyPr>
            <a:normAutofit/>
          </a:bodyPr>
          <a:lstStyle/>
          <a:p>
            <a:pPr>
              <a:buFont typeface="Wingdings" charset="0"/>
              <a:buNone/>
            </a:pPr>
            <a:r>
              <a:rPr lang="en-US" sz="2400" dirty="0"/>
              <a:t>Traditional packaged software</a:t>
            </a:r>
          </a:p>
          <a:p>
            <a:endParaRPr lang="en-US" altLang="zh-CN" sz="2400" dirty="0"/>
          </a:p>
          <a:p>
            <a:endParaRPr lang="en-US" sz="2700" dirty="0"/>
          </a:p>
          <a:p>
            <a:endParaRPr lang="en-US" sz="2700" dirty="0"/>
          </a:p>
        </p:txBody>
      </p:sp>
      <p:sp>
        <p:nvSpPr>
          <p:cNvPr id="100358" name="Rectangle 6"/>
          <p:cNvSpPr>
            <a:spLocks noGrp="1" noChangeArrowheads="1"/>
          </p:cNvSpPr>
          <p:nvPr>
            <p:ph type="body" sz="half" idx="2"/>
          </p:nvPr>
        </p:nvSpPr>
        <p:spPr>
          <a:xfrm>
            <a:off x="6058804" y="517427"/>
            <a:ext cx="3657600" cy="465535"/>
          </a:xfrm>
        </p:spPr>
        <p:txBody>
          <a:bodyPr>
            <a:normAutofit/>
          </a:bodyPr>
          <a:lstStyle/>
          <a:p>
            <a:pPr>
              <a:buFont typeface="Wingdings" charset="0"/>
              <a:buNone/>
            </a:pPr>
            <a:r>
              <a:rPr lang="en-US" sz="2700" dirty="0"/>
              <a:t>Software as a service</a:t>
            </a:r>
          </a:p>
          <a:p>
            <a:endParaRPr lang="en-US" sz="3000" dirty="0"/>
          </a:p>
          <a:p>
            <a:endParaRPr lang="en-US" altLang="zh-CN" sz="3000" dirty="0"/>
          </a:p>
        </p:txBody>
      </p:sp>
      <p:sp>
        <p:nvSpPr>
          <p:cNvPr id="100361" name="Rectangle 9"/>
          <p:cNvSpPr>
            <a:spLocks noChangeArrowheads="1"/>
          </p:cNvSpPr>
          <p:nvPr/>
        </p:nvSpPr>
        <p:spPr bwMode="auto">
          <a:xfrm>
            <a:off x="2293938" y="3861199"/>
            <a:ext cx="3657600" cy="18157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a:spcBef>
                <a:spcPct val="20000"/>
              </a:spcBef>
              <a:buClr>
                <a:schemeClr val="hlink"/>
              </a:buClr>
              <a:buSzPct val="75000"/>
              <a:buFont typeface="Wingdings" charset="0"/>
              <a:buChar char="o"/>
            </a:pPr>
            <a:r>
              <a:rPr lang="en-US" altLang="zh-CN"/>
              <a:t>Architect solutions to be run by an individual company in a dedicated instantiation of the software</a:t>
            </a:r>
            <a:endParaRPr lang="en-US"/>
          </a:p>
        </p:txBody>
      </p:sp>
      <p:sp>
        <p:nvSpPr>
          <p:cNvPr id="100362" name="Rectangle 10"/>
          <p:cNvSpPr>
            <a:spLocks noChangeArrowheads="1"/>
          </p:cNvSpPr>
          <p:nvPr/>
        </p:nvSpPr>
        <p:spPr bwMode="auto">
          <a:xfrm>
            <a:off x="6311900" y="3861199"/>
            <a:ext cx="3657600" cy="18157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a:spcBef>
                <a:spcPct val="20000"/>
              </a:spcBef>
              <a:buClr>
                <a:schemeClr val="hlink"/>
              </a:buClr>
              <a:buSzPct val="75000"/>
              <a:buFont typeface="Wingdings" charset="0"/>
              <a:buChar char="o"/>
            </a:pPr>
            <a:r>
              <a:rPr lang="en-US" altLang="zh-CN"/>
              <a:t>Designed to run thousands of different customers on a single code </a:t>
            </a:r>
            <a:endParaRPr lang="en-US"/>
          </a:p>
        </p:txBody>
      </p:sp>
      <p:sp>
        <p:nvSpPr>
          <p:cNvPr id="100363" name="Rectangle 11"/>
          <p:cNvSpPr>
            <a:spLocks noChangeArrowheads="1"/>
          </p:cNvSpPr>
          <p:nvPr/>
        </p:nvSpPr>
        <p:spPr bwMode="auto">
          <a:xfrm>
            <a:off x="2208213" y="2402682"/>
            <a:ext cx="3657600" cy="9727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a:spcBef>
                <a:spcPct val="20000"/>
              </a:spcBef>
              <a:buClr>
                <a:schemeClr val="hlink"/>
              </a:buClr>
              <a:buSzPct val="75000"/>
              <a:buFont typeface="Wingdings" charset="0"/>
              <a:buChar char="o"/>
            </a:pPr>
            <a:r>
              <a:rPr lang="en-US" altLang="zh-CN"/>
              <a:t>Designed for customers to install, manage and maintain.</a:t>
            </a:r>
            <a:endParaRPr lang="en-US"/>
          </a:p>
        </p:txBody>
      </p:sp>
      <p:sp>
        <p:nvSpPr>
          <p:cNvPr id="100364" name="Rectangle 12"/>
          <p:cNvSpPr>
            <a:spLocks noChangeArrowheads="1"/>
          </p:cNvSpPr>
          <p:nvPr/>
        </p:nvSpPr>
        <p:spPr bwMode="auto">
          <a:xfrm>
            <a:off x="6240463" y="2349103"/>
            <a:ext cx="3657600" cy="12418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a:spcBef>
                <a:spcPct val="20000"/>
              </a:spcBef>
              <a:buClr>
                <a:schemeClr val="hlink"/>
              </a:buClr>
              <a:buSzPct val="75000"/>
              <a:buFont typeface="Wingdings" charset="0"/>
              <a:buChar char="o"/>
            </a:pPr>
            <a:r>
              <a:rPr lang="en-US" altLang="zh-CN" dirty="0"/>
              <a:t>Designed from the outset up for delivery as Internet-based services</a:t>
            </a:r>
            <a:endParaRPr lang="en-US" dirty="0"/>
          </a:p>
        </p:txBody>
      </p:sp>
    </p:spTree>
    <p:extLst>
      <p:ext uri="{BB962C8B-B14F-4D97-AF65-F5344CB8AC3E}">
        <p14:creationId xmlns:p14="http://schemas.microsoft.com/office/powerpoint/2010/main" val="4004981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363"/>
                                        </p:tgtEl>
                                        <p:attrNameLst>
                                          <p:attrName>style.visibility</p:attrName>
                                        </p:attrNameLst>
                                      </p:cBhvr>
                                      <p:to>
                                        <p:strVal val="visible"/>
                                      </p:to>
                                    </p:set>
                                    <p:anim calcmode="lin" valueType="num">
                                      <p:cBhvr additive="base">
                                        <p:cTn id="7" dur="500" fill="hold"/>
                                        <p:tgtEl>
                                          <p:spTgt spid="100363"/>
                                        </p:tgtEl>
                                        <p:attrNameLst>
                                          <p:attrName>ppt_x</p:attrName>
                                        </p:attrNameLst>
                                      </p:cBhvr>
                                      <p:tavLst>
                                        <p:tav tm="0">
                                          <p:val>
                                            <p:strVal val="#ppt_x"/>
                                          </p:val>
                                        </p:tav>
                                        <p:tav tm="100000">
                                          <p:val>
                                            <p:strVal val="#ppt_x"/>
                                          </p:val>
                                        </p:tav>
                                      </p:tavLst>
                                    </p:anim>
                                    <p:anim calcmode="lin" valueType="num">
                                      <p:cBhvr additive="base">
                                        <p:cTn id="8" dur="500" fill="hold"/>
                                        <p:tgtEl>
                                          <p:spTgt spid="10036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0364"/>
                                        </p:tgtEl>
                                        <p:attrNameLst>
                                          <p:attrName>style.visibility</p:attrName>
                                        </p:attrNameLst>
                                      </p:cBhvr>
                                      <p:to>
                                        <p:strVal val="visible"/>
                                      </p:to>
                                    </p:set>
                                    <p:anim calcmode="lin" valueType="num">
                                      <p:cBhvr additive="base">
                                        <p:cTn id="11" dur="500" fill="hold"/>
                                        <p:tgtEl>
                                          <p:spTgt spid="100364"/>
                                        </p:tgtEl>
                                        <p:attrNameLst>
                                          <p:attrName>ppt_x</p:attrName>
                                        </p:attrNameLst>
                                      </p:cBhvr>
                                      <p:tavLst>
                                        <p:tav tm="0">
                                          <p:val>
                                            <p:strVal val="#ppt_x"/>
                                          </p:val>
                                        </p:tav>
                                        <p:tav tm="100000">
                                          <p:val>
                                            <p:strVal val="#ppt_x"/>
                                          </p:val>
                                        </p:tav>
                                      </p:tavLst>
                                    </p:anim>
                                    <p:anim calcmode="lin" valueType="num">
                                      <p:cBhvr additive="base">
                                        <p:cTn id="12" dur="500" fill="hold"/>
                                        <p:tgtEl>
                                          <p:spTgt spid="10036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0361"/>
                                        </p:tgtEl>
                                        <p:attrNameLst>
                                          <p:attrName>style.visibility</p:attrName>
                                        </p:attrNameLst>
                                      </p:cBhvr>
                                      <p:to>
                                        <p:strVal val="visible"/>
                                      </p:to>
                                    </p:set>
                                    <p:anim calcmode="lin" valueType="num">
                                      <p:cBhvr additive="base">
                                        <p:cTn id="17" dur="500" fill="hold"/>
                                        <p:tgtEl>
                                          <p:spTgt spid="100361"/>
                                        </p:tgtEl>
                                        <p:attrNameLst>
                                          <p:attrName>ppt_x</p:attrName>
                                        </p:attrNameLst>
                                      </p:cBhvr>
                                      <p:tavLst>
                                        <p:tav tm="0">
                                          <p:val>
                                            <p:strVal val="#ppt_x"/>
                                          </p:val>
                                        </p:tav>
                                        <p:tav tm="100000">
                                          <p:val>
                                            <p:strVal val="#ppt_x"/>
                                          </p:val>
                                        </p:tav>
                                      </p:tavLst>
                                    </p:anim>
                                    <p:anim calcmode="lin" valueType="num">
                                      <p:cBhvr additive="base">
                                        <p:cTn id="18" dur="500" fill="hold"/>
                                        <p:tgtEl>
                                          <p:spTgt spid="10036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0362"/>
                                        </p:tgtEl>
                                        <p:attrNameLst>
                                          <p:attrName>style.visibility</p:attrName>
                                        </p:attrNameLst>
                                      </p:cBhvr>
                                      <p:to>
                                        <p:strVal val="visible"/>
                                      </p:to>
                                    </p:set>
                                    <p:anim calcmode="lin" valueType="num">
                                      <p:cBhvr additive="base">
                                        <p:cTn id="21" dur="500" fill="hold"/>
                                        <p:tgtEl>
                                          <p:spTgt spid="100362"/>
                                        </p:tgtEl>
                                        <p:attrNameLst>
                                          <p:attrName>ppt_x</p:attrName>
                                        </p:attrNameLst>
                                      </p:cBhvr>
                                      <p:tavLst>
                                        <p:tav tm="0">
                                          <p:val>
                                            <p:strVal val="#ppt_x"/>
                                          </p:val>
                                        </p:tav>
                                        <p:tav tm="100000">
                                          <p:val>
                                            <p:strVal val="#ppt_x"/>
                                          </p:val>
                                        </p:tav>
                                      </p:tavLst>
                                    </p:anim>
                                    <p:anim calcmode="lin" valueType="num">
                                      <p:cBhvr additive="base">
                                        <p:cTn id="22" dur="500" fill="hold"/>
                                        <p:tgtEl>
                                          <p:spTgt spid="100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1" grpId="0"/>
      <p:bldP spid="100362" grpId="0"/>
      <p:bldP spid="100363" grpId="0"/>
      <p:bldP spid="10036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Footer Placeholder 5"/>
          <p:cNvSpPr>
            <a:spLocks noGrp="1"/>
          </p:cNvSpPr>
          <p:nvPr>
            <p:ph type="ftr" sz="quarter" idx="11"/>
          </p:nvPr>
        </p:nvSpPr>
        <p:spPr/>
        <p:txBody>
          <a:bodyPr/>
          <a:lstStyle/>
          <a:p>
            <a:r>
              <a:rPr lang="en-US" altLang="ko-KR"/>
              <a:t>Company name</a:t>
            </a:r>
          </a:p>
        </p:txBody>
      </p:sp>
      <p:sp>
        <p:nvSpPr>
          <p:cNvPr id="102405" name="Rectangle 5"/>
          <p:cNvSpPr>
            <a:spLocks noChangeArrowheads="1"/>
          </p:cNvSpPr>
          <p:nvPr/>
        </p:nvSpPr>
        <p:spPr bwMode="auto">
          <a:xfrm>
            <a:off x="2279650" y="3644504"/>
            <a:ext cx="3657600" cy="7560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a:spcBef>
                <a:spcPct val="20000"/>
              </a:spcBef>
              <a:buClr>
                <a:schemeClr val="hlink"/>
              </a:buClr>
              <a:buSzPct val="75000"/>
              <a:buFont typeface="Wingdings" charset="0"/>
              <a:buChar char="o"/>
            </a:pPr>
            <a:r>
              <a:rPr lang="en-US" altLang="zh-CN" sz="1650"/>
              <a:t>Version control</a:t>
            </a:r>
          </a:p>
          <a:p>
            <a:pPr marL="257175" indent="-257175">
              <a:spcBef>
                <a:spcPct val="20000"/>
              </a:spcBef>
              <a:buClr>
                <a:schemeClr val="hlink"/>
              </a:buClr>
              <a:buSzPct val="75000"/>
              <a:buFont typeface="Wingdings" charset="0"/>
              <a:buChar char="o"/>
            </a:pPr>
            <a:r>
              <a:rPr lang="en-US" altLang="zh-CN" sz="1650"/>
              <a:t>Upgrade fee</a:t>
            </a:r>
            <a:r>
              <a:rPr lang="en-US" altLang="zh-CN"/>
              <a:t> </a:t>
            </a:r>
            <a:endParaRPr lang="en-US"/>
          </a:p>
        </p:txBody>
      </p:sp>
      <p:sp>
        <p:nvSpPr>
          <p:cNvPr id="102406" name="Rectangle 6"/>
          <p:cNvSpPr>
            <a:spLocks noChangeArrowheads="1"/>
          </p:cNvSpPr>
          <p:nvPr/>
        </p:nvSpPr>
        <p:spPr bwMode="auto">
          <a:xfrm>
            <a:off x="6311900" y="3590926"/>
            <a:ext cx="3657600" cy="9727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a:spcBef>
                <a:spcPct val="20000"/>
              </a:spcBef>
              <a:buClr>
                <a:schemeClr val="hlink"/>
              </a:buClr>
              <a:buSzPct val="75000"/>
              <a:buFont typeface="Wingdings" charset="0"/>
              <a:buChar char="o"/>
            </a:pPr>
            <a:r>
              <a:rPr lang="en-US" altLang="zh-CN" sz="1650"/>
              <a:t>Fixing a problem for one customer fixes it for everyone</a:t>
            </a:r>
            <a:r>
              <a:rPr lang="en-US" altLang="zh-CN"/>
              <a:t> </a:t>
            </a:r>
            <a:endParaRPr lang="en-US"/>
          </a:p>
        </p:txBody>
      </p:sp>
      <p:sp>
        <p:nvSpPr>
          <p:cNvPr id="102407" name="Rectangle 7"/>
          <p:cNvSpPr>
            <a:spLocks noChangeArrowheads="1"/>
          </p:cNvSpPr>
          <p:nvPr/>
        </p:nvSpPr>
        <p:spPr bwMode="auto">
          <a:xfrm>
            <a:off x="2208213" y="4508898"/>
            <a:ext cx="3657600" cy="7560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a:spcBef>
                <a:spcPct val="20000"/>
              </a:spcBef>
              <a:buClr>
                <a:schemeClr val="hlink"/>
              </a:buClr>
              <a:buSzPct val="75000"/>
              <a:buFont typeface="Wingdings" charset="0"/>
              <a:buChar char="o"/>
            </a:pPr>
            <a:r>
              <a:rPr lang="en-US" altLang="zh-CN" sz="1650"/>
              <a:t>Streamlined, repeatable functionality via Web services, open APIs and standard connectors </a:t>
            </a:r>
            <a:endParaRPr lang="en-US" sz="1650"/>
          </a:p>
        </p:txBody>
      </p:sp>
      <p:sp>
        <p:nvSpPr>
          <p:cNvPr id="102408" name="Rectangle 8"/>
          <p:cNvSpPr>
            <a:spLocks noChangeArrowheads="1"/>
          </p:cNvSpPr>
          <p:nvPr/>
        </p:nvSpPr>
        <p:spPr bwMode="auto">
          <a:xfrm>
            <a:off x="2424113" y="2132411"/>
            <a:ext cx="3657600" cy="7560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a:spcBef>
                <a:spcPct val="20000"/>
              </a:spcBef>
              <a:buClr>
                <a:schemeClr val="hlink"/>
              </a:buClr>
              <a:buSzPct val="75000"/>
              <a:buFont typeface="Wingdings" charset="0"/>
              <a:buChar char="o"/>
            </a:pPr>
            <a:r>
              <a:rPr lang="en-US" altLang="zh-CN" sz="1650"/>
              <a:t>Infrequent, major upgrades every 18-24 months, sold individually to each installed base customer.</a:t>
            </a:r>
            <a:r>
              <a:rPr lang="en-US" altLang="zh-CN" sz="1950"/>
              <a:t> </a:t>
            </a:r>
            <a:endParaRPr lang="en-US"/>
          </a:p>
        </p:txBody>
      </p:sp>
      <p:sp>
        <p:nvSpPr>
          <p:cNvPr id="102409" name="Rectangle 9"/>
          <p:cNvSpPr>
            <a:spLocks noChangeArrowheads="1"/>
          </p:cNvSpPr>
          <p:nvPr/>
        </p:nvSpPr>
        <p:spPr bwMode="auto">
          <a:xfrm>
            <a:off x="6311900" y="2132411"/>
            <a:ext cx="3657600" cy="7560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a:buFontTx/>
              <a:buChar char="•"/>
            </a:pPr>
            <a:r>
              <a:rPr lang="en-US" altLang="zh-CN" sz="1650" dirty="0"/>
              <a:t>Frequent, "digestible" </a:t>
            </a:r>
            <a:r>
              <a:rPr lang="en-US" altLang="zh-CN" dirty="0"/>
              <a:t>upgrades</a:t>
            </a:r>
            <a:r>
              <a:rPr lang="en-US" altLang="zh-CN" sz="1650" dirty="0"/>
              <a:t> every 3-6 months to minimize customer disruption and enhance satisfaction.</a:t>
            </a:r>
            <a:endParaRPr lang="en-US" sz="1650" dirty="0"/>
          </a:p>
        </p:txBody>
      </p:sp>
      <p:sp>
        <p:nvSpPr>
          <p:cNvPr id="102410" name="Rectangle 10"/>
          <p:cNvSpPr>
            <a:spLocks noChangeArrowheads="1"/>
          </p:cNvSpPr>
          <p:nvPr/>
        </p:nvSpPr>
        <p:spPr bwMode="auto">
          <a:xfrm>
            <a:off x="6311901" y="4455320"/>
            <a:ext cx="3873500" cy="9727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a:spcBef>
                <a:spcPct val="20000"/>
              </a:spcBef>
              <a:buClr>
                <a:schemeClr val="hlink"/>
              </a:buClr>
              <a:buSzPct val="75000"/>
              <a:buFont typeface="Wingdings" charset="0"/>
              <a:buChar char="o"/>
            </a:pPr>
            <a:r>
              <a:rPr lang="en-US" altLang="zh-CN" sz="1650"/>
              <a:t>May use open APIs and Web services to facilitate integration, but each customer must typically pay for one-off integration work. </a:t>
            </a:r>
            <a:r>
              <a:rPr lang="en-US" altLang="zh-CN"/>
              <a:t> </a:t>
            </a:r>
            <a:endParaRPr lang="en-US"/>
          </a:p>
        </p:txBody>
      </p:sp>
      <p:sp>
        <p:nvSpPr>
          <p:cNvPr id="13" name="Rectangle 5"/>
          <p:cNvSpPr txBox="1">
            <a:spLocks noChangeArrowheads="1"/>
          </p:cNvSpPr>
          <p:nvPr/>
        </p:nvSpPr>
        <p:spPr>
          <a:xfrm>
            <a:off x="2024869" y="427847"/>
            <a:ext cx="3657600" cy="18157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2400" dirty="0"/>
              <a:t>Traditional packaged software</a:t>
            </a:r>
          </a:p>
          <a:p>
            <a:endParaRPr lang="en-US" altLang="zh-CN" sz="2400" dirty="0"/>
          </a:p>
          <a:p>
            <a:endParaRPr lang="en-US" sz="2700" dirty="0"/>
          </a:p>
          <a:p>
            <a:endParaRPr lang="en-US" sz="2700" dirty="0"/>
          </a:p>
        </p:txBody>
      </p:sp>
      <p:sp>
        <p:nvSpPr>
          <p:cNvPr id="15" name="Rectangle 6"/>
          <p:cNvSpPr txBox="1">
            <a:spLocks noChangeArrowheads="1"/>
          </p:cNvSpPr>
          <p:nvPr/>
        </p:nvSpPr>
        <p:spPr>
          <a:xfrm>
            <a:off x="6058804" y="656740"/>
            <a:ext cx="3657600" cy="4977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2700" dirty="0"/>
              <a:t>Software as a service</a:t>
            </a:r>
          </a:p>
          <a:p>
            <a:endParaRPr lang="en-US" sz="3000" dirty="0"/>
          </a:p>
          <a:p>
            <a:endParaRPr lang="en-US" altLang="zh-CN" sz="3000" dirty="0"/>
          </a:p>
        </p:txBody>
      </p:sp>
    </p:spTree>
    <p:extLst>
      <p:ext uri="{BB962C8B-B14F-4D97-AF65-F5344CB8AC3E}">
        <p14:creationId xmlns:p14="http://schemas.microsoft.com/office/powerpoint/2010/main" val="454214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9"/>
                                        </p:tgtEl>
                                        <p:attrNameLst>
                                          <p:attrName>style.visibility</p:attrName>
                                        </p:attrNameLst>
                                      </p:cBhvr>
                                      <p:to>
                                        <p:strVal val="visible"/>
                                      </p:to>
                                    </p:set>
                                    <p:anim calcmode="lin" valueType="num">
                                      <p:cBhvr additive="base">
                                        <p:cTn id="7" dur="500" fill="hold"/>
                                        <p:tgtEl>
                                          <p:spTgt spid="102409"/>
                                        </p:tgtEl>
                                        <p:attrNameLst>
                                          <p:attrName>ppt_x</p:attrName>
                                        </p:attrNameLst>
                                      </p:cBhvr>
                                      <p:tavLst>
                                        <p:tav tm="0">
                                          <p:val>
                                            <p:strVal val="#ppt_x"/>
                                          </p:val>
                                        </p:tav>
                                        <p:tav tm="100000">
                                          <p:val>
                                            <p:strVal val="#ppt_x"/>
                                          </p:val>
                                        </p:tav>
                                      </p:tavLst>
                                    </p:anim>
                                    <p:anim calcmode="lin" valueType="num">
                                      <p:cBhvr additive="base">
                                        <p:cTn id="8" dur="500" fill="hold"/>
                                        <p:tgtEl>
                                          <p:spTgt spid="10240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408"/>
                                        </p:tgtEl>
                                        <p:attrNameLst>
                                          <p:attrName>style.visibility</p:attrName>
                                        </p:attrNameLst>
                                      </p:cBhvr>
                                      <p:to>
                                        <p:strVal val="visible"/>
                                      </p:to>
                                    </p:set>
                                    <p:anim calcmode="lin" valueType="num">
                                      <p:cBhvr additive="base">
                                        <p:cTn id="11" dur="500" fill="hold"/>
                                        <p:tgtEl>
                                          <p:spTgt spid="102408"/>
                                        </p:tgtEl>
                                        <p:attrNameLst>
                                          <p:attrName>ppt_x</p:attrName>
                                        </p:attrNameLst>
                                      </p:cBhvr>
                                      <p:tavLst>
                                        <p:tav tm="0">
                                          <p:val>
                                            <p:strVal val="#ppt_x"/>
                                          </p:val>
                                        </p:tav>
                                        <p:tav tm="100000">
                                          <p:val>
                                            <p:strVal val="#ppt_x"/>
                                          </p:val>
                                        </p:tav>
                                      </p:tavLst>
                                    </p:anim>
                                    <p:anim calcmode="lin" valueType="num">
                                      <p:cBhvr additive="base">
                                        <p:cTn id="12" dur="500" fill="hold"/>
                                        <p:tgtEl>
                                          <p:spTgt spid="10240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2405"/>
                                        </p:tgtEl>
                                        <p:attrNameLst>
                                          <p:attrName>style.visibility</p:attrName>
                                        </p:attrNameLst>
                                      </p:cBhvr>
                                      <p:to>
                                        <p:strVal val="visible"/>
                                      </p:to>
                                    </p:set>
                                    <p:anim calcmode="lin" valueType="num">
                                      <p:cBhvr additive="base">
                                        <p:cTn id="17" dur="500" fill="hold"/>
                                        <p:tgtEl>
                                          <p:spTgt spid="102405"/>
                                        </p:tgtEl>
                                        <p:attrNameLst>
                                          <p:attrName>ppt_x</p:attrName>
                                        </p:attrNameLst>
                                      </p:cBhvr>
                                      <p:tavLst>
                                        <p:tav tm="0">
                                          <p:val>
                                            <p:strVal val="#ppt_x"/>
                                          </p:val>
                                        </p:tav>
                                        <p:tav tm="100000">
                                          <p:val>
                                            <p:strVal val="#ppt_x"/>
                                          </p:val>
                                        </p:tav>
                                      </p:tavLst>
                                    </p:anim>
                                    <p:anim calcmode="lin" valueType="num">
                                      <p:cBhvr additive="base">
                                        <p:cTn id="18" dur="500" fill="hold"/>
                                        <p:tgtEl>
                                          <p:spTgt spid="10240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2406"/>
                                        </p:tgtEl>
                                        <p:attrNameLst>
                                          <p:attrName>style.visibility</p:attrName>
                                        </p:attrNameLst>
                                      </p:cBhvr>
                                      <p:to>
                                        <p:strVal val="visible"/>
                                      </p:to>
                                    </p:set>
                                    <p:anim calcmode="lin" valueType="num">
                                      <p:cBhvr additive="base">
                                        <p:cTn id="21" dur="500" fill="hold"/>
                                        <p:tgtEl>
                                          <p:spTgt spid="102406"/>
                                        </p:tgtEl>
                                        <p:attrNameLst>
                                          <p:attrName>ppt_x</p:attrName>
                                        </p:attrNameLst>
                                      </p:cBhvr>
                                      <p:tavLst>
                                        <p:tav tm="0">
                                          <p:val>
                                            <p:strVal val="#ppt_x"/>
                                          </p:val>
                                        </p:tav>
                                        <p:tav tm="100000">
                                          <p:val>
                                            <p:strVal val="#ppt_x"/>
                                          </p:val>
                                        </p:tav>
                                      </p:tavLst>
                                    </p:anim>
                                    <p:anim calcmode="lin" valueType="num">
                                      <p:cBhvr additive="base">
                                        <p:cTn id="22" dur="500" fill="hold"/>
                                        <p:tgtEl>
                                          <p:spTgt spid="102406"/>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2407"/>
                                        </p:tgtEl>
                                        <p:attrNameLst>
                                          <p:attrName>style.visibility</p:attrName>
                                        </p:attrNameLst>
                                      </p:cBhvr>
                                      <p:to>
                                        <p:strVal val="visible"/>
                                      </p:to>
                                    </p:set>
                                    <p:anim calcmode="lin" valueType="num">
                                      <p:cBhvr additive="base">
                                        <p:cTn id="27" dur="500" fill="hold"/>
                                        <p:tgtEl>
                                          <p:spTgt spid="102407"/>
                                        </p:tgtEl>
                                        <p:attrNameLst>
                                          <p:attrName>ppt_x</p:attrName>
                                        </p:attrNameLst>
                                      </p:cBhvr>
                                      <p:tavLst>
                                        <p:tav tm="0">
                                          <p:val>
                                            <p:strVal val="#ppt_x"/>
                                          </p:val>
                                        </p:tav>
                                        <p:tav tm="100000">
                                          <p:val>
                                            <p:strVal val="#ppt_x"/>
                                          </p:val>
                                        </p:tav>
                                      </p:tavLst>
                                    </p:anim>
                                    <p:anim calcmode="lin" valueType="num">
                                      <p:cBhvr additive="base">
                                        <p:cTn id="28" dur="500" fill="hold"/>
                                        <p:tgtEl>
                                          <p:spTgt spid="10240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2410"/>
                                        </p:tgtEl>
                                        <p:attrNameLst>
                                          <p:attrName>style.visibility</p:attrName>
                                        </p:attrNameLst>
                                      </p:cBhvr>
                                      <p:to>
                                        <p:strVal val="visible"/>
                                      </p:to>
                                    </p:set>
                                    <p:anim calcmode="lin" valueType="num">
                                      <p:cBhvr additive="base">
                                        <p:cTn id="31" dur="500" fill="hold"/>
                                        <p:tgtEl>
                                          <p:spTgt spid="102410"/>
                                        </p:tgtEl>
                                        <p:attrNameLst>
                                          <p:attrName>ppt_x</p:attrName>
                                        </p:attrNameLst>
                                      </p:cBhvr>
                                      <p:tavLst>
                                        <p:tav tm="0">
                                          <p:val>
                                            <p:strVal val="#ppt_x"/>
                                          </p:val>
                                        </p:tav>
                                        <p:tav tm="100000">
                                          <p:val>
                                            <p:strVal val="#ppt_x"/>
                                          </p:val>
                                        </p:tav>
                                      </p:tavLst>
                                    </p:anim>
                                    <p:anim calcmode="lin" valueType="num">
                                      <p:cBhvr additive="base">
                                        <p:cTn id="32" dur="500" fill="hold"/>
                                        <p:tgtEl>
                                          <p:spTgt spid="102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5" grpId="0"/>
      <p:bldP spid="102406" grpId="0"/>
      <p:bldP spid="102407" grpId="0"/>
      <p:bldP spid="102408" grpId="0"/>
      <p:bldP spid="102409" grpId="0"/>
      <p:bldP spid="10241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Delivering software as a service (</a:t>
            </a:r>
            <a:r>
              <a:rPr lang="en-US" dirty="0" err="1"/>
              <a:t>SaaS</a:t>
            </a:r>
            <a:r>
              <a:rPr lang="en-US" dirty="0"/>
              <a:t>) reduces the problems of release management. </a:t>
            </a:r>
          </a:p>
          <a:p>
            <a:r>
              <a:rPr lang="en-US" dirty="0"/>
              <a:t>It simplifies both release management and system installation for customers. </a:t>
            </a:r>
          </a:p>
          <a:p>
            <a:r>
              <a:rPr lang="en-US" dirty="0"/>
              <a:t>The software developer is responsible for replacing the existing release of a system with a new release and this is made available to all customers at the same time. </a:t>
            </a:r>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37</a:t>
            </a:fld>
            <a:endParaRPr lang="en-US"/>
          </a:p>
        </p:txBody>
      </p:sp>
      <p:sp>
        <p:nvSpPr>
          <p:cNvPr id="7" name="Footer Placeholder 3"/>
          <p:cNvSpPr>
            <a:spLocks noGrp="1"/>
          </p:cNvSpPr>
          <p:nvPr>
            <p:ph type="ftr" sz="quarter" idx="4294967295"/>
          </p:nvPr>
        </p:nvSpPr>
        <p:spPr>
          <a:xfrm>
            <a:off x="4552950" y="5624513"/>
            <a:ext cx="3086100" cy="273844"/>
          </a:xfrm>
        </p:spPr>
        <p:txBody>
          <a:bodyPr/>
          <a:lstStyle/>
          <a:p>
            <a:r>
              <a:rPr lang="en-US" dirty="0"/>
              <a:t>Chapter 25 Configuration management - </a:t>
            </a:r>
            <a:r>
              <a:rPr lang="en-US" dirty="0" err="1"/>
              <a:t>Sommerville</a:t>
            </a:r>
            <a:endParaRPr lang="en-US" dirty="0"/>
          </a:p>
        </p:txBody>
      </p:sp>
    </p:spTree>
    <p:extLst>
      <p:ext uri="{BB962C8B-B14F-4D97-AF65-F5344CB8AC3E}">
        <p14:creationId xmlns:p14="http://schemas.microsoft.com/office/powerpoint/2010/main" val="4259734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47800"/>
            <a:ext cx="8459630" cy="4937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4495801" y="609601"/>
            <a:ext cx="3763531" cy="584775"/>
          </a:xfrm>
          <a:prstGeom prst="rect">
            <a:avLst/>
          </a:prstGeom>
        </p:spPr>
        <p:txBody>
          <a:bodyPr wrap="none">
            <a:spAutoFit/>
          </a:bodyPr>
          <a:lstStyle/>
          <a:p>
            <a:r>
              <a:rPr lang="en-US" sz="3200" b="1" dirty="0"/>
              <a:t>Software as a service</a:t>
            </a:r>
          </a:p>
        </p:txBody>
      </p:sp>
    </p:spTree>
    <p:extLst>
      <p:ext uri="{BB962C8B-B14F-4D97-AF65-F5344CB8AC3E}">
        <p14:creationId xmlns:p14="http://schemas.microsoft.com/office/powerpoint/2010/main" val="2181897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Factors influencing system release planning</a:t>
            </a:r>
            <a:r>
              <a:rPr lang="en-GB" dirty="0"/>
              <a:t> </a:t>
            </a:r>
            <a:endParaRPr lang="en-US" dirty="0"/>
          </a:p>
        </p:txBody>
      </p:sp>
      <p:graphicFrame>
        <p:nvGraphicFramePr>
          <p:cNvPr id="4" name="Content Placeholder 3"/>
          <p:cNvGraphicFramePr>
            <a:graphicFrameLocks noGrp="1"/>
          </p:cNvGraphicFramePr>
          <p:nvPr>
            <p:ph idx="1"/>
          </p:nvPr>
        </p:nvGraphicFramePr>
        <p:xfrm>
          <a:off x="1981200" y="1702257"/>
          <a:ext cx="7957172" cy="4419600"/>
        </p:xfrm>
        <a:graphic>
          <a:graphicData uri="http://schemas.openxmlformats.org/drawingml/2006/table">
            <a:tbl>
              <a:tblPr firstRow="1" bandRow="1">
                <a:tableStyleId>{5C22544A-7EE6-4342-B048-85BDC9FD1C3A}</a:tableStyleId>
              </a:tblPr>
              <a:tblGrid>
                <a:gridCol w="2157742">
                  <a:extLst>
                    <a:ext uri="{9D8B030D-6E8A-4147-A177-3AD203B41FA5}">
                      <a16:colId xmlns:a16="http://schemas.microsoft.com/office/drawing/2014/main" val="20000"/>
                    </a:ext>
                  </a:extLst>
                </a:gridCol>
                <a:gridCol w="5799430">
                  <a:extLst>
                    <a:ext uri="{9D8B030D-6E8A-4147-A177-3AD203B41FA5}">
                      <a16:colId xmlns:a16="http://schemas.microsoft.com/office/drawing/2014/main" val="20001"/>
                    </a:ext>
                  </a:extLst>
                </a:gridCol>
              </a:tblGrid>
              <a:tr h="370840">
                <a:tc>
                  <a:txBody>
                    <a:bodyPr/>
                    <a:lstStyle/>
                    <a:p>
                      <a:pPr algn="just">
                        <a:spcAft>
                          <a:spcPts val="0"/>
                        </a:spcAft>
                      </a:pPr>
                      <a:r>
                        <a:rPr lang="en-GB" sz="1400" b="1" dirty="0">
                          <a:solidFill>
                            <a:srgbClr val="000000"/>
                          </a:solidFill>
                          <a:latin typeface="Arial"/>
                          <a:ea typeface="Times New Roman"/>
                          <a:cs typeface="Arial"/>
                        </a:rPr>
                        <a:t>Factor</a:t>
                      </a:r>
                    </a:p>
                  </a:txBody>
                  <a:tcPr marL="73025" marR="73025" marT="91440" marB="91440"/>
                </a:tc>
                <a:tc>
                  <a:txBody>
                    <a:bodyPr/>
                    <a:lstStyle/>
                    <a:p>
                      <a:pPr algn="just">
                        <a:spcAft>
                          <a:spcPts val="0"/>
                        </a:spcAft>
                      </a:pPr>
                      <a:r>
                        <a:rPr lang="en-GB" sz="1400" b="1" dirty="0">
                          <a:solidFill>
                            <a:srgbClr val="000000"/>
                          </a:solidFill>
                          <a:latin typeface="Arial"/>
                          <a:ea typeface="Times New Roman"/>
                          <a:cs typeface="Arial"/>
                        </a:rPr>
                        <a:t>Description</a:t>
                      </a:r>
                    </a:p>
                  </a:txBody>
                  <a:tcPr marL="73025" marR="73025" marT="91440" marB="91440"/>
                </a:tc>
                <a:extLst>
                  <a:ext uri="{0D108BD9-81ED-4DB2-BD59-A6C34878D82A}">
                    <a16:rowId xmlns:a16="http://schemas.microsoft.com/office/drawing/2014/main" val="10000"/>
                  </a:ext>
                </a:extLst>
              </a:tr>
              <a:tr h="370840">
                <a:tc>
                  <a:txBody>
                    <a:bodyPr/>
                    <a:lstStyle/>
                    <a:p>
                      <a:pPr algn="l">
                        <a:spcAft>
                          <a:spcPts val="0"/>
                        </a:spcAft>
                      </a:pPr>
                      <a:r>
                        <a:rPr lang="en-GB" sz="1600" dirty="0">
                          <a:solidFill>
                            <a:srgbClr val="000000"/>
                          </a:solidFill>
                          <a:latin typeface="Arial"/>
                          <a:ea typeface="Times New Roman"/>
                          <a:cs typeface="Arial"/>
                        </a:rPr>
                        <a:t>Competition</a:t>
                      </a:r>
                    </a:p>
                  </a:txBody>
                  <a:tcPr marL="73025" marR="73025" marT="0" marB="91440"/>
                </a:tc>
                <a:tc>
                  <a:txBody>
                    <a:bodyPr/>
                    <a:lstStyle/>
                    <a:p>
                      <a:pPr algn="just">
                        <a:spcAft>
                          <a:spcPts val="0"/>
                        </a:spcAft>
                      </a:pPr>
                      <a:r>
                        <a:rPr lang="en-GB" sz="1600" dirty="0">
                          <a:solidFill>
                            <a:srgbClr val="000000"/>
                          </a:solidFill>
                          <a:latin typeface="Arial"/>
                          <a:ea typeface="Times New Roman"/>
                          <a:cs typeface="Arial"/>
                        </a:rPr>
                        <a:t>For mass-market software, a new system release may be necessary because a competing product has introduced new features and market share may be lost if these are not provided to existing customers.</a:t>
                      </a:r>
                    </a:p>
                  </a:txBody>
                  <a:tcPr marL="73025" marR="73025" marT="0" marB="91440"/>
                </a:tc>
                <a:extLst>
                  <a:ext uri="{0D108BD9-81ED-4DB2-BD59-A6C34878D82A}">
                    <a16:rowId xmlns:a16="http://schemas.microsoft.com/office/drawing/2014/main" val="10001"/>
                  </a:ext>
                </a:extLst>
              </a:tr>
              <a:tr h="370840">
                <a:tc>
                  <a:txBody>
                    <a:bodyPr/>
                    <a:lstStyle/>
                    <a:p>
                      <a:pPr algn="l">
                        <a:spcAft>
                          <a:spcPts val="0"/>
                        </a:spcAft>
                      </a:pPr>
                      <a:r>
                        <a:rPr lang="en-GB" sz="1600" dirty="0">
                          <a:solidFill>
                            <a:srgbClr val="000000"/>
                          </a:solidFill>
                          <a:latin typeface="Arial"/>
                          <a:ea typeface="Times New Roman"/>
                          <a:cs typeface="Arial"/>
                        </a:rPr>
                        <a:t>Marketing requirements</a:t>
                      </a:r>
                    </a:p>
                  </a:txBody>
                  <a:tcPr marL="73025" marR="73025" marT="0" marB="91440"/>
                </a:tc>
                <a:tc>
                  <a:txBody>
                    <a:bodyPr/>
                    <a:lstStyle/>
                    <a:p>
                      <a:pPr algn="just">
                        <a:spcAft>
                          <a:spcPts val="0"/>
                        </a:spcAft>
                      </a:pPr>
                      <a:r>
                        <a:rPr lang="en-GB" sz="1600" dirty="0">
                          <a:solidFill>
                            <a:srgbClr val="000000"/>
                          </a:solidFill>
                          <a:latin typeface="Arial"/>
                          <a:ea typeface="Times New Roman"/>
                          <a:cs typeface="Arial"/>
                        </a:rPr>
                        <a:t>The marketing department of an organization may have made a commitment for releases to be available at a particular date.</a:t>
                      </a:r>
                    </a:p>
                  </a:txBody>
                  <a:tcPr marL="73025" marR="73025" marT="0" marB="91440"/>
                </a:tc>
                <a:extLst>
                  <a:ext uri="{0D108BD9-81ED-4DB2-BD59-A6C34878D82A}">
                    <a16:rowId xmlns:a16="http://schemas.microsoft.com/office/drawing/2014/main" val="10002"/>
                  </a:ext>
                </a:extLst>
              </a:tr>
              <a:tr h="370840">
                <a:tc>
                  <a:txBody>
                    <a:bodyPr/>
                    <a:lstStyle/>
                    <a:p>
                      <a:pPr algn="l">
                        <a:spcAft>
                          <a:spcPts val="0"/>
                        </a:spcAft>
                      </a:pPr>
                      <a:r>
                        <a:rPr lang="en-GB" sz="1600" dirty="0">
                          <a:solidFill>
                            <a:srgbClr val="000000"/>
                          </a:solidFill>
                          <a:latin typeface="Arial"/>
                          <a:ea typeface="Times New Roman"/>
                          <a:cs typeface="Arial"/>
                        </a:rPr>
                        <a:t>Platform changes</a:t>
                      </a:r>
                    </a:p>
                  </a:txBody>
                  <a:tcPr marL="73025" marR="73025" marT="0" marB="91440"/>
                </a:tc>
                <a:tc>
                  <a:txBody>
                    <a:bodyPr/>
                    <a:lstStyle/>
                    <a:p>
                      <a:pPr algn="just">
                        <a:spcAft>
                          <a:spcPts val="0"/>
                        </a:spcAft>
                      </a:pPr>
                      <a:r>
                        <a:rPr lang="en-GB" sz="1600" dirty="0">
                          <a:solidFill>
                            <a:srgbClr val="000000"/>
                          </a:solidFill>
                          <a:latin typeface="Arial"/>
                          <a:ea typeface="Times New Roman"/>
                          <a:cs typeface="Arial"/>
                        </a:rPr>
                        <a:t>You may have to create a new release of a software application when a new version of the operating system platform is released.</a:t>
                      </a:r>
                    </a:p>
                  </a:txBody>
                  <a:tcPr marL="73025" marR="73025" marT="0" marB="91440"/>
                </a:tc>
                <a:extLst>
                  <a:ext uri="{0D108BD9-81ED-4DB2-BD59-A6C34878D82A}">
                    <a16:rowId xmlns:a16="http://schemas.microsoft.com/office/drawing/2014/main" val="10003"/>
                  </a:ext>
                </a:extLst>
              </a:tr>
              <a:tr h="370840">
                <a:tc>
                  <a:txBody>
                    <a:bodyPr/>
                    <a:lstStyle/>
                    <a:p>
                      <a:pPr algn="l">
                        <a:spcAft>
                          <a:spcPts val="0"/>
                        </a:spcAft>
                      </a:pPr>
                      <a:r>
                        <a:rPr lang="en-GB" sz="1600" dirty="0">
                          <a:solidFill>
                            <a:srgbClr val="000000"/>
                          </a:solidFill>
                          <a:latin typeface="Arial"/>
                          <a:ea typeface="Times New Roman"/>
                          <a:cs typeface="Arial"/>
                        </a:rPr>
                        <a:t>Technical quality of the system</a:t>
                      </a:r>
                    </a:p>
                  </a:txBody>
                  <a:tcPr marL="73025" marR="73025" marT="0" marB="91440"/>
                </a:tc>
                <a:tc>
                  <a:txBody>
                    <a:bodyPr/>
                    <a:lstStyle/>
                    <a:p>
                      <a:pPr algn="just">
                        <a:spcAft>
                          <a:spcPts val="0"/>
                        </a:spcAft>
                      </a:pPr>
                      <a:r>
                        <a:rPr lang="en-GB" sz="1600" dirty="0">
                          <a:solidFill>
                            <a:srgbClr val="000000"/>
                          </a:solidFill>
                          <a:latin typeface="Arial"/>
                          <a:ea typeface="Times New Roman"/>
                          <a:cs typeface="Arial"/>
                        </a:rPr>
                        <a:t>If serious system faults are reported which affect the way in which many customers use the system, it may be necessary to issue a fault repair release. Minor system faults may be repaired by issuing patches (usually distributed over the Internet) that can be applied to the current release of the system.</a:t>
                      </a:r>
                    </a:p>
                  </a:txBody>
                  <a:tcPr marL="73025" marR="73025" marT="0" marB="91440"/>
                </a:tc>
                <a:extLst>
                  <a:ext uri="{0D108BD9-81ED-4DB2-BD59-A6C34878D82A}">
                    <a16:rowId xmlns:a16="http://schemas.microsoft.com/office/drawing/2014/main" val="10004"/>
                  </a:ext>
                </a:extLst>
              </a:tr>
            </a:tbl>
          </a:graphicData>
        </a:graphic>
      </p:graphicFrame>
      <p:sp>
        <p:nvSpPr>
          <p:cNvPr id="6" name="Footer Placeholder 5"/>
          <p:cNvSpPr>
            <a:spLocks noGrp="1"/>
          </p:cNvSpPr>
          <p:nvPr>
            <p:ph type="ftr" sz="quarter" idx="4294967295"/>
          </p:nvPr>
        </p:nvSpPr>
        <p:spPr>
          <a:xfrm>
            <a:off x="4552950" y="6356351"/>
            <a:ext cx="3086100" cy="365125"/>
          </a:xfrm>
        </p:spPr>
        <p:txBody>
          <a:bodyPr/>
          <a:lstStyle/>
          <a:p>
            <a:r>
              <a:rPr lang="en-US"/>
              <a:t>Chapter 25 Configuration management</a:t>
            </a:r>
          </a:p>
        </p:txBody>
      </p:sp>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39</a:t>
            </a:fld>
            <a:endParaRPr lang="en-US"/>
          </a:p>
        </p:txBody>
      </p:sp>
    </p:spTree>
    <p:extLst>
      <p:ext uri="{BB962C8B-B14F-4D97-AF65-F5344CB8AC3E}">
        <p14:creationId xmlns:p14="http://schemas.microsoft.com/office/powerpoint/2010/main" val="991593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development and CM</a:t>
            </a:r>
          </a:p>
        </p:txBody>
      </p:sp>
      <p:sp>
        <p:nvSpPr>
          <p:cNvPr id="3" name="Content Placeholder 2"/>
          <p:cNvSpPr>
            <a:spLocks noGrp="1"/>
          </p:cNvSpPr>
          <p:nvPr>
            <p:ph idx="1"/>
          </p:nvPr>
        </p:nvSpPr>
        <p:spPr/>
        <p:txBody>
          <a:bodyPr/>
          <a:lstStyle/>
          <a:p>
            <a:r>
              <a:rPr lang="en-US" dirty="0"/>
              <a:t>Agile development, where components and systems are changed several times per day, is impossible without using CM tools. </a:t>
            </a:r>
          </a:p>
          <a:p>
            <a:r>
              <a:rPr lang="en-US" dirty="0"/>
              <a:t>The definitive versions of components are held in a shared project repository and developers copy these into their own workspace. </a:t>
            </a:r>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4</a:t>
            </a:fld>
            <a:endParaRPr lang="en-US"/>
          </a:p>
        </p:txBody>
      </p:sp>
    </p:spTree>
    <p:extLst>
      <p:ext uri="{BB962C8B-B14F-4D97-AF65-F5344CB8AC3E}">
        <p14:creationId xmlns:p14="http://schemas.microsoft.com/office/powerpoint/2010/main" val="1693309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Delivering software as a service (</a:t>
            </a:r>
            <a:r>
              <a:rPr lang="en-US" dirty="0" err="1"/>
              <a:t>SaaS</a:t>
            </a:r>
            <a:r>
              <a:rPr lang="en-US" dirty="0"/>
              <a:t>) reduces the problems of release management. </a:t>
            </a:r>
          </a:p>
          <a:p>
            <a:r>
              <a:rPr lang="en-US" dirty="0"/>
              <a:t>It simplifies both release management and system installation for customers. </a:t>
            </a:r>
          </a:p>
          <a:p>
            <a:r>
              <a:rPr lang="en-US" dirty="0"/>
              <a:t>The software developer is responsible for replacing the existing release of a system with a new release and this is made available to all customers at the same time. </a:t>
            </a:r>
          </a:p>
        </p:txBody>
      </p:sp>
      <p:sp>
        <p:nvSpPr>
          <p:cNvPr id="5" name="Footer Placeholder 4"/>
          <p:cNvSpPr>
            <a:spLocks noGrp="1"/>
          </p:cNvSpPr>
          <p:nvPr>
            <p:ph type="ftr" sz="quarter" idx="4294967295"/>
          </p:nvPr>
        </p:nvSpPr>
        <p:spPr>
          <a:xfrm>
            <a:off x="4552950" y="6356351"/>
            <a:ext cx="3086100" cy="365125"/>
          </a:xfrm>
        </p:spPr>
        <p:txBody>
          <a:bodyPr/>
          <a:lstStyle/>
          <a:p>
            <a:r>
              <a:rPr lang="en-US"/>
              <a:t>Chapter 25 Configuration management</a:t>
            </a:r>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40</a:t>
            </a:fld>
            <a:endParaRPr lang="en-US"/>
          </a:p>
        </p:txBody>
      </p:sp>
    </p:spTree>
    <p:extLst>
      <p:ext uri="{BB962C8B-B14F-4D97-AF65-F5344CB8AC3E}">
        <p14:creationId xmlns:p14="http://schemas.microsoft.com/office/powerpoint/2010/main" val="2659006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 terminology</a:t>
            </a:r>
            <a:r>
              <a:rPr lang="en-GB" dirty="0"/>
              <a:t> </a:t>
            </a:r>
            <a:endParaRPr lang="en-US" dirty="0"/>
          </a:p>
        </p:txBody>
      </p:sp>
      <p:graphicFrame>
        <p:nvGraphicFramePr>
          <p:cNvPr id="4" name="Content Placeholder 3"/>
          <p:cNvGraphicFramePr>
            <a:graphicFrameLocks noGrp="1"/>
          </p:cNvGraphicFramePr>
          <p:nvPr>
            <p:ph idx="1"/>
          </p:nvPr>
        </p:nvGraphicFramePr>
        <p:xfrm>
          <a:off x="1981201" y="1610360"/>
          <a:ext cx="8421757" cy="4627880"/>
        </p:xfrm>
        <a:graphic>
          <a:graphicData uri="http://schemas.openxmlformats.org/drawingml/2006/table">
            <a:tbl>
              <a:tblPr firstRow="1" bandRow="1">
                <a:tableStyleId>{5C22544A-7EE6-4342-B048-85BDC9FD1C3A}</a:tableStyleId>
              </a:tblPr>
              <a:tblGrid>
                <a:gridCol w="2068251">
                  <a:extLst>
                    <a:ext uri="{9D8B030D-6E8A-4147-A177-3AD203B41FA5}">
                      <a16:colId xmlns:a16="http://schemas.microsoft.com/office/drawing/2014/main" val="20000"/>
                    </a:ext>
                  </a:extLst>
                </a:gridCol>
                <a:gridCol w="6353506">
                  <a:extLst>
                    <a:ext uri="{9D8B030D-6E8A-4147-A177-3AD203B41FA5}">
                      <a16:colId xmlns:a16="http://schemas.microsoft.com/office/drawing/2014/main" val="20001"/>
                    </a:ext>
                  </a:extLst>
                </a:gridCol>
              </a:tblGrid>
              <a:tr h="370840">
                <a:tc>
                  <a:txBody>
                    <a:bodyPr/>
                    <a:lstStyle/>
                    <a:p>
                      <a:pPr algn="just">
                        <a:spcAft>
                          <a:spcPts val="200"/>
                        </a:spcAft>
                      </a:pPr>
                      <a:r>
                        <a:rPr lang="en-GB" sz="1500" b="1" dirty="0">
                          <a:solidFill>
                            <a:srgbClr val="000000"/>
                          </a:solidFill>
                          <a:latin typeface="Arial"/>
                          <a:ea typeface="Times New Roman"/>
                          <a:cs typeface="Arial"/>
                        </a:rPr>
                        <a:t>Term</a:t>
                      </a:r>
                    </a:p>
                  </a:txBody>
                  <a:tcPr marL="68580" marR="68580" marT="0" marB="0"/>
                </a:tc>
                <a:tc>
                  <a:txBody>
                    <a:bodyPr/>
                    <a:lstStyle/>
                    <a:p>
                      <a:pPr algn="just">
                        <a:spcAft>
                          <a:spcPts val="200"/>
                        </a:spcAft>
                      </a:pPr>
                      <a:r>
                        <a:rPr lang="en-GB" sz="1500" b="1">
                          <a:solidFill>
                            <a:srgbClr val="000000"/>
                          </a:solidFill>
                          <a:latin typeface="Arial"/>
                          <a:ea typeface="Times New Roman"/>
                          <a:cs typeface="Arial"/>
                        </a:rPr>
                        <a:t>Explanation</a:t>
                      </a:r>
                    </a:p>
                  </a:txBody>
                  <a:tcPr marL="68580" marR="68580" marT="0" marB="0"/>
                </a:tc>
                <a:extLst>
                  <a:ext uri="{0D108BD9-81ED-4DB2-BD59-A6C34878D82A}">
                    <a16:rowId xmlns:a16="http://schemas.microsoft.com/office/drawing/2014/main" val="10000"/>
                  </a:ext>
                </a:extLst>
              </a:tr>
              <a:tr h="370840">
                <a:tc>
                  <a:txBody>
                    <a:bodyPr/>
                    <a:lstStyle/>
                    <a:p>
                      <a:pPr algn="l">
                        <a:spcAft>
                          <a:spcPts val="200"/>
                        </a:spcAft>
                      </a:pPr>
                      <a:r>
                        <a:rPr lang="en-GB" sz="1500" dirty="0">
                          <a:solidFill>
                            <a:srgbClr val="000000"/>
                          </a:solidFill>
                          <a:latin typeface="Arial"/>
                          <a:ea typeface="Times New Roman"/>
                          <a:cs typeface="Arial"/>
                        </a:rPr>
                        <a:t>Baseline</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baseline is a collection of component versions that make up a system. Baselines are controlled, which means that the versions of the components making up the system cannot be changed. This means that it is always possible to recreate a baseline from its constituent components. </a:t>
                      </a:r>
                    </a:p>
                  </a:txBody>
                  <a:tcPr marL="68580" marR="68580" marT="0" marB="0"/>
                </a:tc>
                <a:extLst>
                  <a:ext uri="{0D108BD9-81ED-4DB2-BD59-A6C34878D82A}">
                    <a16:rowId xmlns:a16="http://schemas.microsoft.com/office/drawing/2014/main" val="10001"/>
                  </a:ext>
                </a:extLst>
              </a:tr>
              <a:tr h="370840">
                <a:tc>
                  <a:txBody>
                    <a:bodyPr/>
                    <a:lstStyle/>
                    <a:p>
                      <a:pPr algn="l">
                        <a:spcAft>
                          <a:spcPts val="200"/>
                        </a:spcAft>
                      </a:pPr>
                      <a:r>
                        <a:rPr lang="en-GB" sz="1500" dirty="0">
                          <a:solidFill>
                            <a:srgbClr val="000000"/>
                          </a:solidFill>
                          <a:latin typeface="Arial"/>
                          <a:ea typeface="Times New Roman"/>
                          <a:cs typeface="Arial"/>
                        </a:rPr>
                        <a:t>Branching</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The creation of a new </a:t>
                      </a:r>
                      <a:r>
                        <a:rPr lang="en-GB" sz="1500" dirty="0" err="1">
                          <a:solidFill>
                            <a:srgbClr val="000000"/>
                          </a:solidFill>
                          <a:latin typeface="Arial"/>
                          <a:ea typeface="Times New Roman"/>
                          <a:cs typeface="Arial"/>
                        </a:rPr>
                        <a:t>codeline</a:t>
                      </a:r>
                      <a:r>
                        <a:rPr lang="en-GB" sz="1500" dirty="0">
                          <a:solidFill>
                            <a:srgbClr val="000000"/>
                          </a:solidFill>
                          <a:latin typeface="Arial"/>
                          <a:ea typeface="Times New Roman"/>
                          <a:cs typeface="Arial"/>
                        </a:rPr>
                        <a:t> from a version in an existing </a:t>
                      </a:r>
                      <a:r>
                        <a:rPr lang="en-GB" sz="1500" dirty="0" err="1">
                          <a:solidFill>
                            <a:srgbClr val="000000"/>
                          </a:solidFill>
                          <a:latin typeface="Arial"/>
                          <a:ea typeface="Times New Roman"/>
                          <a:cs typeface="Arial"/>
                        </a:rPr>
                        <a:t>codeline</a:t>
                      </a:r>
                      <a:r>
                        <a:rPr lang="en-GB" sz="1500" dirty="0">
                          <a:solidFill>
                            <a:srgbClr val="000000"/>
                          </a:solidFill>
                          <a:latin typeface="Arial"/>
                          <a:ea typeface="Times New Roman"/>
                          <a:cs typeface="Arial"/>
                        </a:rPr>
                        <a:t>. The new </a:t>
                      </a:r>
                      <a:r>
                        <a:rPr lang="en-GB" sz="1500" dirty="0" err="1">
                          <a:solidFill>
                            <a:srgbClr val="000000"/>
                          </a:solidFill>
                          <a:latin typeface="Arial"/>
                          <a:ea typeface="Times New Roman"/>
                          <a:cs typeface="Arial"/>
                        </a:rPr>
                        <a:t>codeline</a:t>
                      </a:r>
                      <a:r>
                        <a:rPr lang="en-GB" sz="1500" dirty="0">
                          <a:solidFill>
                            <a:srgbClr val="000000"/>
                          </a:solidFill>
                          <a:latin typeface="Arial"/>
                          <a:ea typeface="Times New Roman"/>
                          <a:cs typeface="Arial"/>
                        </a:rPr>
                        <a:t> and the existing </a:t>
                      </a:r>
                      <a:r>
                        <a:rPr lang="en-GB" sz="1500" dirty="0" err="1">
                          <a:solidFill>
                            <a:srgbClr val="000000"/>
                          </a:solidFill>
                          <a:latin typeface="Arial"/>
                          <a:ea typeface="Times New Roman"/>
                          <a:cs typeface="Arial"/>
                        </a:rPr>
                        <a:t>codeline</a:t>
                      </a:r>
                      <a:r>
                        <a:rPr lang="en-GB" sz="1500" dirty="0">
                          <a:solidFill>
                            <a:srgbClr val="000000"/>
                          </a:solidFill>
                          <a:latin typeface="Arial"/>
                          <a:ea typeface="Times New Roman"/>
                          <a:cs typeface="Arial"/>
                        </a:rPr>
                        <a:t> may then develop independently. </a:t>
                      </a:r>
                    </a:p>
                  </a:txBody>
                  <a:tcPr marL="68580" marR="68580" marT="0" marB="0"/>
                </a:tc>
                <a:extLst>
                  <a:ext uri="{0D108BD9-81ED-4DB2-BD59-A6C34878D82A}">
                    <a16:rowId xmlns:a16="http://schemas.microsoft.com/office/drawing/2014/main" val="10002"/>
                  </a:ext>
                </a:extLst>
              </a:tr>
              <a:tr h="370840">
                <a:tc>
                  <a:txBody>
                    <a:bodyPr/>
                    <a:lstStyle/>
                    <a:p>
                      <a:pPr algn="l">
                        <a:spcAft>
                          <a:spcPts val="200"/>
                        </a:spcAft>
                      </a:pPr>
                      <a:r>
                        <a:rPr lang="en-GB" sz="1500" dirty="0">
                          <a:solidFill>
                            <a:srgbClr val="000000"/>
                          </a:solidFill>
                          <a:latin typeface="Arial"/>
                          <a:ea typeface="Times New Roman"/>
                          <a:cs typeface="Arial"/>
                        </a:rPr>
                        <a:t>Codeline </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a:t>
                      </a:r>
                      <a:r>
                        <a:rPr lang="en-GB" sz="1500" dirty="0" err="1">
                          <a:solidFill>
                            <a:srgbClr val="000000"/>
                          </a:solidFill>
                          <a:latin typeface="Arial"/>
                          <a:ea typeface="Times New Roman"/>
                          <a:cs typeface="Arial"/>
                        </a:rPr>
                        <a:t>codeline</a:t>
                      </a:r>
                      <a:r>
                        <a:rPr lang="en-GB" sz="1500" dirty="0">
                          <a:solidFill>
                            <a:srgbClr val="000000"/>
                          </a:solidFill>
                          <a:latin typeface="Arial"/>
                          <a:ea typeface="Times New Roman"/>
                          <a:cs typeface="Arial"/>
                        </a:rPr>
                        <a:t> is a set of versions of a software component and other configuration items on which that component depends. </a:t>
                      </a:r>
                    </a:p>
                  </a:txBody>
                  <a:tcPr marL="68580" marR="68580" marT="0" marB="0"/>
                </a:tc>
                <a:extLst>
                  <a:ext uri="{0D108BD9-81ED-4DB2-BD59-A6C34878D82A}">
                    <a16:rowId xmlns:a16="http://schemas.microsoft.com/office/drawing/2014/main" val="10003"/>
                  </a:ext>
                </a:extLst>
              </a:tr>
              <a:tr h="370840">
                <a:tc>
                  <a:txBody>
                    <a:bodyPr/>
                    <a:lstStyle/>
                    <a:p>
                      <a:pPr algn="l">
                        <a:spcAft>
                          <a:spcPts val="200"/>
                        </a:spcAft>
                      </a:pPr>
                      <a:r>
                        <a:rPr lang="en-GB" sz="1500" dirty="0">
                          <a:solidFill>
                            <a:srgbClr val="000000"/>
                          </a:solidFill>
                          <a:latin typeface="Arial"/>
                          <a:ea typeface="Times New Roman"/>
                          <a:cs typeface="Arial"/>
                        </a:rPr>
                        <a:t>Configuration (version) control</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The process of ensuring that versions of systems and components are recorded and maintained so that changes are managed and all versions of components are identified and stored for the lifetime of the system. </a:t>
                      </a:r>
                    </a:p>
                  </a:txBody>
                  <a:tcPr marL="68580" marR="68580" marT="0" marB="0"/>
                </a:tc>
                <a:extLst>
                  <a:ext uri="{0D108BD9-81ED-4DB2-BD59-A6C34878D82A}">
                    <a16:rowId xmlns:a16="http://schemas.microsoft.com/office/drawing/2014/main" val="10004"/>
                  </a:ext>
                </a:extLst>
              </a:tr>
              <a:tr h="370840">
                <a:tc>
                  <a:txBody>
                    <a:bodyPr/>
                    <a:lstStyle/>
                    <a:p>
                      <a:pPr algn="l">
                        <a:spcAft>
                          <a:spcPts val="200"/>
                        </a:spcAft>
                      </a:pPr>
                      <a:r>
                        <a:rPr lang="en-GB" sz="1500" dirty="0">
                          <a:solidFill>
                            <a:srgbClr val="000000"/>
                          </a:solidFill>
                          <a:latin typeface="Arial"/>
                          <a:ea typeface="Times New Roman"/>
                          <a:cs typeface="Arial"/>
                        </a:rPr>
                        <a:t>Configuration item or software configuration item (SCI)</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Anything associated with a software project (design, code, test data, document, etc.) that has been placed under configuration control. There are often different versions of a configuration item. Configuration items have a unique name.</a:t>
                      </a:r>
                    </a:p>
                  </a:txBody>
                  <a:tcPr marL="68580" marR="68580" marT="0" marB="0"/>
                </a:tc>
                <a:extLst>
                  <a:ext uri="{0D108BD9-81ED-4DB2-BD59-A6C34878D82A}">
                    <a16:rowId xmlns:a16="http://schemas.microsoft.com/office/drawing/2014/main" val="10005"/>
                  </a:ext>
                </a:extLst>
              </a:tr>
              <a:tr h="370840">
                <a:tc>
                  <a:txBody>
                    <a:bodyPr/>
                    <a:lstStyle/>
                    <a:p>
                      <a:pPr algn="just">
                        <a:spcAft>
                          <a:spcPts val="200"/>
                        </a:spcAft>
                      </a:pPr>
                      <a:r>
                        <a:rPr lang="en-GB" sz="1500" dirty="0">
                          <a:solidFill>
                            <a:srgbClr val="000000"/>
                          </a:solidFill>
                          <a:latin typeface="Arial"/>
                          <a:ea typeface="Times New Roman"/>
                          <a:cs typeface="Arial"/>
                        </a:rPr>
                        <a:t>Mainline</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sequence of baselines representing different versions of a system.</a:t>
                      </a:r>
                    </a:p>
                  </a:txBody>
                  <a:tcPr marL="68580" marR="68580" marT="0" marB="0"/>
                </a:tc>
                <a:extLst>
                  <a:ext uri="{0D108BD9-81ED-4DB2-BD59-A6C34878D82A}">
                    <a16:rowId xmlns:a16="http://schemas.microsoft.com/office/drawing/2014/main" val="10006"/>
                  </a:ext>
                </a:extLst>
              </a:tr>
            </a:tbl>
          </a:graphicData>
        </a:graphic>
      </p:graphicFrame>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41</a:t>
            </a:fld>
            <a:endParaRPr lang="en-US"/>
          </a:p>
        </p:txBody>
      </p:sp>
    </p:spTree>
    <p:extLst>
      <p:ext uri="{BB962C8B-B14F-4D97-AF65-F5344CB8AC3E}">
        <p14:creationId xmlns:p14="http://schemas.microsoft.com/office/powerpoint/2010/main" val="1160859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 terminology</a:t>
            </a:r>
            <a:r>
              <a:rPr lang="en-GB" dirty="0"/>
              <a:t> </a:t>
            </a:r>
            <a:endParaRPr lang="en-US" dirty="0"/>
          </a:p>
        </p:txBody>
      </p:sp>
      <p:graphicFrame>
        <p:nvGraphicFramePr>
          <p:cNvPr id="4" name="Content Placeholder 3"/>
          <p:cNvGraphicFramePr>
            <a:graphicFrameLocks noGrp="1"/>
          </p:cNvGraphicFramePr>
          <p:nvPr>
            <p:ph idx="1"/>
          </p:nvPr>
        </p:nvGraphicFramePr>
        <p:xfrm>
          <a:off x="1981200" y="1670415"/>
          <a:ext cx="8001084" cy="3571240"/>
        </p:xfrm>
        <a:graphic>
          <a:graphicData uri="http://schemas.openxmlformats.org/drawingml/2006/table">
            <a:tbl>
              <a:tblPr firstRow="1" bandRow="1">
                <a:tableStyleId>{5C22544A-7EE6-4342-B048-85BDC9FD1C3A}</a:tableStyleId>
              </a:tblPr>
              <a:tblGrid>
                <a:gridCol w="1814964">
                  <a:extLst>
                    <a:ext uri="{9D8B030D-6E8A-4147-A177-3AD203B41FA5}">
                      <a16:colId xmlns:a16="http://schemas.microsoft.com/office/drawing/2014/main" val="20000"/>
                    </a:ext>
                  </a:extLst>
                </a:gridCol>
                <a:gridCol w="6186120">
                  <a:extLst>
                    <a:ext uri="{9D8B030D-6E8A-4147-A177-3AD203B41FA5}">
                      <a16:colId xmlns:a16="http://schemas.microsoft.com/office/drawing/2014/main" val="20001"/>
                    </a:ext>
                  </a:extLst>
                </a:gridCol>
              </a:tblGrid>
              <a:tr h="370840">
                <a:tc>
                  <a:txBody>
                    <a:bodyPr/>
                    <a:lstStyle/>
                    <a:p>
                      <a:pPr algn="just">
                        <a:spcAft>
                          <a:spcPts val="200"/>
                        </a:spcAft>
                      </a:pPr>
                      <a:r>
                        <a:rPr lang="en-GB" sz="1500" b="1" dirty="0">
                          <a:solidFill>
                            <a:srgbClr val="000000"/>
                          </a:solidFill>
                          <a:latin typeface="Arial"/>
                          <a:ea typeface="Times New Roman"/>
                          <a:cs typeface="Arial"/>
                        </a:rPr>
                        <a:t>Term</a:t>
                      </a:r>
                    </a:p>
                  </a:txBody>
                  <a:tcPr marL="68580" marR="68580" marT="0" marB="0"/>
                </a:tc>
                <a:tc>
                  <a:txBody>
                    <a:bodyPr/>
                    <a:lstStyle/>
                    <a:p>
                      <a:pPr algn="just">
                        <a:spcAft>
                          <a:spcPts val="200"/>
                        </a:spcAft>
                      </a:pPr>
                      <a:r>
                        <a:rPr lang="en-GB" sz="1500" b="1" dirty="0">
                          <a:solidFill>
                            <a:srgbClr val="000000"/>
                          </a:solidFill>
                          <a:latin typeface="Arial"/>
                          <a:ea typeface="Times New Roman"/>
                          <a:cs typeface="Arial"/>
                        </a:rPr>
                        <a:t>Explanation</a:t>
                      </a:r>
                    </a:p>
                  </a:txBody>
                  <a:tcPr marL="68580" marR="68580" marT="0" marB="0"/>
                </a:tc>
                <a:extLst>
                  <a:ext uri="{0D108BD9-81ED-4DB2-BD59-A6C34878D82A}">
                    <a16:rowId xmlns:a16="http://schemas.microsoft.com/office/drawing/2014/main" val="10000"/>
                  </a:ext>
                </a:extLst>
              </a:tr>
              <a:tr h="370840">
                <a:tc>
                  <a:txBody>
                    <a:bodyPr/>
                    <a:lstStyle/>
                    <a:p>
                      <a:pPr algn="l">
                        <a:spcAft>
                          <a:spcPts val="200"/>
                        </a:spcAft>
                      </a:pPr>
                      <a:r>
                        <a:rPr lang="en-GB" sz="1500" dirty="0">
                          <a:solidFill>
                            <a:srgbClr val="000000"/>
                          </a:solidFill>
                          <a:latin typeface="Arial"/>
                          <a:ea typeface="Times New Roman"/>
                          <a:cs typeface="Arial"/>
                        </a:rPr>
                        <a:t>Merging</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The creation of a new version of a software component by merging separate versions in different </a:t>
                      </a:r>
                      <a:r>
                        <a:rPr lang="en-GB" sz="1500" dirty="0" err="1">
                          <a:solidFill>
                            <a:srgbClr val="000000"/>
                          </a:solidFill>
                          <a:latin typeface="Arial"/>
                          <a:ea typeface="Times New Roman"/>
                          <a:cs typeface="Arial"/>
                        </a:rPr>
                        <a:t>codelines</a:t>
                      </a:r>
                      <a:r>
                        <a:rPr lang="en-GB" sz="1500" dirty="0">
                          <a:solidFill>
                            <a:srgbClr val="000000"/>
                          </a:solidFill>
                          <a:latin typeface="Arial"/>
                          <a:ea typeface="Times New Roman"/>
                          <a:cs typeface="Arial"/>
                        </a:rPr>
                        <a:t>. These </a:t>
                      </a:r>
                      <a:r>
                        <a:rPr lang="en-GB" sz="1500" dirty="0" err="1">
                          <a:solidFill>
                            <a:srgbClr val="000000"/>
                          </a:solidFill>
                          <a:latin typeface="Arial"/>
                          <a:ea typeface="Times New Roman"/>
                          <a:cs typeface="Arial"/>
                        </a:rPr>
                        <a:t>codelines</a:t>
                      </a:r>
                      <a:r>
                        <a:rPr lang="en-GB" sz="1500" dirty="0">
                          <a:solidFill>
                            <a:srgbClr val="000000"/>
                          </a:solidFill>
                          <a:latin typeface="Arial"/>
                          <a:ea typeface="Times New Roman"/>
                          <a:cs typeface="Arial"/>
                        </a:rPr>
                        <a:t> may have been created by a previous branch of one of the </a:t>
                      </a:r>
                      <a:r>
                        <a:rPr lang="en-GB" sz="1500" dirty="0" err="1">
                          <a:solidFill>
                            <a:srgbClr val="000000"/>
                          </a:solidFill>
                          <a:latin typeface="Arial"/>
                          <a:ea typeface="Times New Roman"/>
                          <a:cs typeface="Arial"/>
                        </a:rPr>
                        <a:t>codelines</a:t>
                      </a:r>
                      <a:r>
                        <a:rPr lang="en-GB" sz="1500" dirty="0">
                          <a:solidFill>
                            <a:srgbClr val="000000"/>
                          </a:solidFill>
                          <a:latin typeface="Arial"/>
                          <a:ea typeface="Times New Roman"/>
                          <a:cs typeface="Arial"/>
                        </a:rPr>
                        <a:t> involved.</a:t>
                      </a:r>
                    </a:p>
                  </a:txBody>
                  <a:tcPr marL="68580" marR="68580" marT="0" marB="0"/>
                </a:tc>
                <a:extLst>
                  <a:ext uri="{0D108BD9-81ED-4DB2-BD59-A6C34878D82A}">
                    <a16:rowId xmlns:a16="http://schemas.microsoft.com/office/drawing/2014/main" val="10001"/>
                  </a:ext>
                </a:extLst>
              </a:tr>
              <a:tr h="370840">
                <a:tc>
                  <a:txBody>
                    <a:bodyPr/>
                    <a:lstStyle/>
                    <a:p>
                      <a:pPr algn="l">
                        <a:spcAft>
                          <a:spcPts val="200"/>
                        </a:spcAft>
                      </a:pPr>
                      <a:r>
                        <a:rPr lang="en-GB" sz="1500">
                          <a:solidFill>
                            <a:srgbClr val="000000"/>
                          </a:solidFill>
                          <a:latin typeface="Arial"/>
                          <a:ea typeface="Times New Roman"/>
                          <a:cs typeface="Arial"/>
                        </a:rPr>
                        <a:t>Release</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version of a system that has been released to customers (or other users in an organization) for use.</a:t>
                      </a:r>
                    </a:p>
                  </a:txBody>
                  <a:tcPr marL="68580" marR="68580" marT="0" marB="0"/>
                </a:tc>
                <a:extLst>
                  <a:ext uri="{0D108BD9-81ED-4DB2-BD59-A6C34878D82A}">
                    <a16:rowId xmlns:a16="http://schemas.microsoft.com/office/drawing/2014/main" val="10002"/>
                  </a:ext>
                </a:extLst>
              </a:tr>
              <a:tr h="370840">
                <a:tc>
                  <a:txBody>
                    <a:bodyPr/>
                    <a:lstStyle/>
                    <a:p>
                      <a:pPr algn="l">
                        <a:spcAft>
                          <a:spcPts val="200"/>
                        </a:spcAft>
                      </a:pPr>
                      <a:r>
                        <a:rPr lang="en-GB" sz="1500" dirty="0">
                          <a:solidFill>
                            <a:srgbClr val="000000"/>
                          </a:solidFill>
                          <a:latin typeface="Arial"/>
                          <a:ea typeface="Times New Roman"/>
                          <a:cs typeface="Arial"/>
                        </a:rPr>
                        <a:t>Repository</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shared database of versions of software components and meta-information about changes to these components.</a:t>
                      </a:r>
                    </a:p>
                  </a:txBody>
                  <a:tcPr marL="68580" marR="68580" marT="0" marB="0"/>
                </a:tc>
                <a:extLst>
                  <a:ext uri="{0D108BD9-81ED-4DB2-BD59-A6C34878D82A}">
                    <a16:rowId xmlns:a16="http://schemas.microsoft.com/office/drawing/2014/main" val="10003"/>
                  </a:ext>
                </a:extLst>
              </a:tr>
              <a:tr h="370840">
                <a:tc>
                  <a:txBody>
                    <a:bodyPr/>
                    <a:lstStyle/>
                    <a:p>
                      <a:pPr algn="l">
                        <a:spcAft>
                          <a:spcPts val="200"/>
                        </a:spcAft>
                      </a:pPr>
                      <a:r>
                        <a:rPr lang="en-GB" sz="1500" dirty="0">
                          <a:solidFill>
                            <a:srgbClr val="000000"/>
                          </a:solidFill>
                          <a:latin typeface="Arial"/>
                          <a:ea typeface="Times New Roman"/>
                          <a:cs typeface="Arial"/>
                        </a:rPr>
                        <a:t>System building</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The creation of an executable system version by compiling and linking the appropriate versions of the components and libraries making up the system. </a:t>
                      </a:r>
                    </a:p>
                  </a:txBody>
                  <a:tcPr marL="68580" marR="68580" marT="0" marB="0"/>
                </a:tc>
                <a:extLst>
                  <a:ext uri="{0D108BD9-81ED-4DB2-BD59-A6C34878D82A}">
                    <a16:rowId xmlns:a16="http://schemas.microsoft.com/office/drawing/2014/main" val="10004"/>
                  </a:ext>
                </a:extLst>
              </a:tr>
              <a:tr h="370840">
                <a:tc>
                  <a:txBody>
                    <a:bodyPr/>
                    <a:lstStyle/>
                    <a:p>
                      <a:pPr algn="l">
                        <a:spcAft>
                          <a:spcPts val="200"/>
                        </a:spcAft>
                      </a:pPr>
                      <a:r>
                        <a:rPr lang="en-GB" sz="1500" dirty="0">
                          <a:solidFill>
                            <a:srgbClr val="000000"/>
                          </a:solidFill>
                          <a:latin typeface="Arial"/>
                          <a:ea typeface="Times New Roman"/>
                          <a:cs typeface="Arial"/>
                        </a:rPr>
                        <a:t>Version</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An instance of a configuration item that differs, in some way, from other instances of that item. Versions always have a unique identifier.</a:t>
                      </a:r>
                    </a:p>
                  </a:txBody>
                  <a:tcPr marL="68580" marR="68580" marT="0" marB="0"/>
                </a:tc>
                <a:extLst>
                  <a:ext uri="{0D108BD9-81ED-4DB2-BD59-A6C34878D82A}">
                    <a16:rowId xmlns:a16="http://schemas.microsoft.com/office/drawing/2014/main" val="10005"/>
                  </a:ext>
                </a:extLst>
              </a:tr>
              <a:tr h="370840">
                <a:tc>
                  <a:txBody>
                    <a:bodyPr/>
                    <a:lstStyle/>
                    <a:p>
                      <a:pPr algn="l">
                        <a:spcAft>
                          <a:spcPts val="200"/>
                        </a:spcAft>
                      </a:pPr>
                      <a:r>
                        <a:rPr lang="en-GB" sz="1500" dirty="0">
                          <a:solidFill>
                            <a:srgbClr val="000000"/>
                          </a:solidFill>
                          <a:latin typeface="Arial"/>
                          <a:ea typeface="Times New Roman"/>
                          <a:cs typeface="Arial"/>
                        </a:rPr>
                        <a:t>Workspace</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private work area where software can be modified without affecting other developers who may be using or modifying that software.</a:t>
                      </a:r>
                    </a:p>
                  </a:txBody>
                  <a:tcPr marL="68580" marR="68580" marT="0" marB="0"/>
                </a:tc>
                <a:extLst>
                  <a:ext uri="{0D108BD9-81ED-4DB2-BD59-A6C34878D82A}">
                    <a16:rowId xmlns:a16="http://schemas.microsoft.com/office/drawing/2014/main" val="10006"/>
                  </a:ext>
                </a:extLst>
              </a:tr>
            </a:tbl>
          </a:graphicData>
        </a:graphic>
      </p:graphicFrame>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42</a:t>
            </a:fld>
            <a:endParaRPr lang="en-US"/>
          </a:p>
        </p:txBody>
      </p:sp>
    </p:spTree>
    <p:extLst>
      <p:ext uri="{BB962C8B-B14F-4D97-AF65-F5344CB8AC3E}">
        <p14:creationId xmlns:p14="http://schemas.microsoft.com/office/powerpoint/2010/main" val="3889030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lgn="ctr">
              <a:buNone/>
            </a:pPr>
            <a:r>
              <a:rPr lang="en-US" dirty="0"/>
              <a:t>Incident management</a:t>
            </a:r>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43</a:t>
            </a:fld>
            <a:endParaRPr lang="en-US"/>
          </a:p>
        </p:txBody>
      </p:sp>
    </p:spTree>
    <p:extLst>
      <p:ext uri="{BB962C8B-B14F-4D97-AF65-F5344CB8AC3E}">
        <p14:creationId xmlns:p14="http://schemas.microsoft.com/office/powerpoint/2010/main" val="647287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Management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8929" t="19978" r="42857" b="52790"/>
          <a:stretch/>
        </p:blipFill>
        <p:spPr>
          <a:xfrm>
            <a:off x="1849901" y="1652759"/>
            <a:ext cx="8492198" cy="3837215"/>
          </a:xfrm>
          <a:prstGeom prst="rect">
            <a:avLst/>
          </a:prstGeom>
        </p:spPr>
      </p:pic>
      <p:sp>
        <p:nvSpPr>
          <p:cNvPr id="6" name="Slide Number Placeholder 5"/>
          <p:cNvSpPr>
            <a:spLocks noGrp="1"/>
          </p:cNvSpPr>
          <p:nvPr>
            <p:ph type="sldNum" sz="quarter" idx="4294967295"/>
          </p:nvPr>
        </p:nvSpPr>
        <p:spPr>
          <a:xfrm>
            <a:off x="7981950" y="6356351"/>
            <a:ext cx="2057400" cy="365125"/>
          </a:xfrm>
        </p:spPr>
        <p:txBody>
          <a:bodyPr/>
          <a:lstStyle/>
          <a:p>
            <a:fld id="{FCF27079-AE48-428B-B034-212743DE4C86}" type="slidenum">
              <a:rPr lang="en-GB" smtClean="0"/>
              <a:pPr/>
              <a:t>44</a:t>
            </a:fld>
            <a:endParaRPr lang="en-GB"/>
          </a:p>
        </p:txBody>
      </p:sp>
    </p:spTree>
    <p:extLst>
      <p:ext uri="{BB962C8B-B14F-4D97-AF65-F5344CB8AC3E}">
        <p14:creationId xmlns:p14="http://schemas.microsoft.com/office/powerpoint/2010/main" val="3073589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just help desk?</a:t>
            </a:r>
          </a:p>
        </p:txBody>
      </p:sp>
      <p:sp>
        <p:nvSpPr>
          <p:cNvPr id="3" name="Content Placeholder 2"/>
          <p:cNvSpPr>
            <a:spLocks noGrp="1"/>
          </p:cNvSpPr>
          <p:nvPr>
            <p:ph idx="1"/>
          </p:nvPr>
        </p:nvSpPr>
        <p:spPr>
          <a:xfrm>
            <a:off x="2152650" y="1800226"/>
            <a:ext cx="7886700" cy="3986213"/>
          </a:xfrm>
        </p:spPr>
        <p:txBody>
          <a:bodyPr>
            <a:normAutofit fontScale="92500" lnSpcReduction="10000"/>
          </a:bodyPr>
          <a:lstStyle/>
          <a:p>
            <a:pPr algn="just"/>
            <a:r>
              <a:rPr lang="en-US" dirty="0"/>
              <a:t>Traditional IT help desk environments can’t respond to rapidly expanding user expectation and are not designed for the complete scale of modern IT.</a:t>
            </a:r>
          </a:p>
          <a:p>
            <a:pPr algn="just"/>
            <a:r>
              <a:rPr lang="en-US" dirty="0"/>
              <a:t>They rely on standalone tools and manual activities, making it incredibly difficult to engage effectively with users.</a:t>
            </a:r>
          </a:p>
          <a:p>
            <a:pPr algn="just"/>
            <a:r>
              <a:rPr lang="en-US" dirty="0"/>
              <a:t>Incident management modernizes and transforms your IT help deck, dramatically increasing efficiency while improving service levels.</a:t>
            </a:r>
          </a:p>
          <a:p>
            <a:pPr algn="just"/>
            <a:r>
              <a:rPr lang="en-US" dirty="0"/>
              <a:t>Engage online and real-time visibility of help desk performance.</a:t>
            </a:r>
          </a:p>
          <a:p>
            <a:pPr algn="just"/>
            <a:endParaRPr lang="en-US" dirty="0"/>
          </a:p>
          <a:p>
            <a:pPr algn="just"/>
            <a:endParaRPr lang="en-US" dirty="0"/>
          </a:p>
        </p:txBody>
      </p:sp>
      <p:sp>
        <p:nvSpPr>
          <p:cNvPr id="4" name="Slide Number Placeholder 3"/>
          <p:cNvSpPr>
            <a:spLocks noGrp="1"/>
          </p:cNvSpPr>
          <p:nvPr>
            <p:ph type="sldNum" sz="quarter" idx="4294967295"/>
          </p:nvPr>
        </p:nvSpPr>
        <p:spPr>
          <a:xfrm>
            <a:off x="7981950" y="6356351"/>
            <a:ext cx="2057400" cy="365125"/>
          </a:xfrm>
        </p:spPr>
        <p:txBody>
          <a:bodyPr/>
          <a:lstStyle/>
          <a:p>
            <a:fld id="{FCF27079-AE48-428B-B034-212743DE4C86}" type="slidenum">
              <a:rPr lang="en-GB" smtClean="0"/>
              <a:pPr/>
              <a:t>45</a:t>
            </a:fld>
            <a:endParaRPr lang="en-GB"/>
          </a:p>
        </p:txBody>
      </p:sp>
    </p:spTree>
    <p:extLst>
      <p:ext uri="{BB962C8B-B14F-4D97-AF65-F5344CB8AC3E}">
        <p14:creationId xmlns:p14="http://schemas.microsoft.com/office/powerpoint/2010/main" val="2747456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Incident Management</a:t>
            </a:r>
          </a:p>
        </p:txBody>
      </p:sp>
      <p:sp>
        <p:nvSpPr>
          <p:cNvPr id="3" name="Content Placeholder 2"/>
          <p:cNvSpPr>
            <a:spLocks noGrp="1"/>
          </p:cNvSpPr>
          <p:nvPr>
            <p:ph idx="1"/>
          </p:nvPr>
        </p:nvSpPr>
        <p:spPr/>
        <p:txBody>
          <a:bodyPr/>
          <a:lstStyle/>
          <a:p>
            <a:r>
              <a:rPr lang="en-US" b="1" dirty="0"/>
              <a:t>Incident</a:t>
            </a:r>
            <a:r>
              <a:rPr lang="en-US" dirty="0"/>
              <a:t> is an unplanned interruption to an IT service or reduction in the quality of an IT service. </a:t>
            </a:r>
          </a:p>
          <a:p>
            <a:pPr marL="0" indent="0">
              <a:buNone/>
            </a:pPr>
            <a:endParaRPr lang="en-US" dirty="0"/>
          </a:p>
          <a:p>
            <a:pPr algn="just"/>
            <a:r>
              <a:rPr lang="en-US" b="1" dirty="0"/>
              <a:t>Incident Management </a:t>
            </a:r>
            <a:r>
              <a:rPr lang="en-US" dirty="0"/>
              <a:t>is the  process for dealing with all incidents; this can  include failures, questions or queries reported by the  users (usually via a  telephone  call to the  Service Desk ), by technical staff, or automatically detected  and reported by  event monitoring tools. </a:t>
            </a:r>
          </a:p>
          <a:p>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46</a:t>
            </a:fld>
            <a:endParaRPr lang="en-GB"/>
          </a:p>
        </p:txBody>
      </p:sp>
    </p:spTree>
    <p:extLst>
      <p:ext uri="{BB962C8B-B14F-4D97-AF65-F5344CB8AC3E}">
        <p14:creationId xmlns:p14="http://schemas.microsoft.com/office/powerpoint/2010/main" val="3754714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47</a:t>
            </a:fld>
            <a:endParaRPr lang="en-GB"/>
          </a:p>
        </p:txBody>
      </p:sp>
      <p:sp>
        <p:nvSpPr>
          <p:cNvPr id="4" name="Content Placeholder 3"/>
          <p:cNvSpPr>
            <a:spLocks noGrp="1"/>
          </p:cNvSpPr>
          <p:nvPr>
            <p:ph idx="1"/>
          </p:nvPr>
        </p:nvSpPr>
        <p:spPr/>
        <p:txBody>
          <a:bodyPr/>
          <a:lstStyle/>
          <a:p>
            <a:endParaRPr lang="en-US"/>
          </a:p>
        </p:txBody>
      </p:sp>
      <p:pic>
        <p:nvPicPr>
          <p:cNvPr id="6" name="Picture 5"/>
          <p:cNvPicPr>
            <a:picLocks noChangeAspect="1"/>
          </p:cNvPicPr>
          <p:nvPr/>
        </p:nvPicPr>
        <p:blipFill rotWithShape="1">
          <a:blip r:embed="rId3"/>
          <a:srcRect t="27213"/>
          <a:stretch/>
        </p:blipFill>
        <p:spPr>
          <a:xfrm>
            <a:off x="1524000" y="1628181"/>
            <a:ext cx="9144000" cy="5324475"/>
          </a:xfrm>
          <a:prstGeom prst="rect">
            <a:avLst/>
          </a:prstGeom>
        </p:spPr>
      </p:pic>
      <p:sp>
        <p:nvSpPr>
          <p:cNvPr id="7" name="Title 6"/>
          <p:cNvSpPr>
            <a:spLocks noGrp="1"/>
          </p:cNvSpPr>
          <p:nvPr>
            <p:ph type="title"/>
          </p:nvPr>
        </p:nvSpPr>
        <p:spPr/>
        <p:txBody>
          <a:bodyPr/>
          <a:lstStyle/>
          <a:p>
            <a:r>
              <a:rPr lang="en-US" dirty="0"/>
              <a:t>Examples of Incident</a:t>
            </a:r>
          </a:p>
        </p:txBody>
      </p:sp>
    </p:spTree>
    <p:extLst>
      <p:ext uri="{BB962C8B-B14F-4D97-AF65-F5344CB8AC3E}">
        <p14:creationId xmlns:p14="http://schemas.microsoft.com/office/powerpoint/2010/main" val="1195381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7981950" y="6356351"/>
            <a:ext cx="2057400" cy="365125"/>
          </a:xfrm>
        </p:spPr>
        <p:txBody>
          <a:bodyPr/>
          <a:lstStyle/>
          <a:p>
            <a:fld id="{FCF27079-AE48-428B-B034-212743DE4C86}" type="slidenum">
              <a:rPr lang="en-GB" smtClean="0"/>
              <a:pPr/>
              <a:t>48</a:t>
            </a:fld>
            <a:endParaRPr lang="en-GB"/>
          </a:p>
        </p:txBody>
      </p:sp>
      <p:pic>
        <p:nvPicPr>
          <p:cNvPr id="5" name="Picture 4"/>
          <p:cNvPicPr>
            <a:picLocks noChangeAspect="1"/>
          </p:cNvPicPr>
          <p:nvPr/>
        </p:nvPicPr>
        <p:blipFill rotWithShape="1">
          <a:blip r:embed="rId3"/>
          <a:srcRect l="8229" t="19922" r="43438" b="49870"/>
          <a:stretch/>
        </p:blipFill>
        <p:spPr>
          <a:xfrm>
            <a:off x="2152650" y="1891309"/>
            <a:ext cx="7867650" cy="3933825"/>
          </a:xfrm>
          <a:prstGeom prst="rect">
            <a:avLst/>
          </a:prstGeom>
        </p:spPr>
      </p:pic>
    </p:spTree>
    <p:extLst>
      <p:ext uri="{BB962C8B-B14F-4D97-AF65-F5344CB8AC3E}">
        <p14:creationId xmlns:p14="http://schemas.microsoft.com/office/powerpoint/2010/main" val="3309382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Primary goal</a:t>
            </a:r>
            <a:endParaRPr lang="en-US" b="1" dirty="0"/>
          </a:p>
        </p:txBody>
      </p:sp>
      <p:sp>
        <p:nvSpPr>
          <p:cNvPr id="3" name="Content Placeholder 2"/>
          <p:cNvSpPr>
            <a:spLocks noGrp="1"/>
          </p:cNvSpPr>
          <p:nvPr>
            <p:ph idx="1"/>
          </p:nvPr>
        </p:nvSpPr>
        <p:spPr/>
        <p:txBody>
          <a:bodyPr/>
          <a:lstStyle/>
          <a:p>
            <a:pPr algn="just"/>
            <a:r>
              <a:rPr lang="en-GB" dirty="0"/>
              <a:t>The primary goal of the Incident Management process is to </a:t>
            </a:r>
            <a:r>
              <a:rPr lang="en-GB" b="1" dirty="0"/>
              <a:t>restore normal service operation </a:t>
            </a:r>
            <a:r>
              <a:rPr lang="en-GB" dirty="0"/>
              <a:t>as quickly as possible, after an incident has occurred to that service, and minimize the adverse impact on business operations. </a:t>
            </a:r>
          </a:p>
          <a:p>
            <a:pPr marL="0" indent="0">
              <a:buNone/>
            </a:pPr>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49</a:t>
            </a:fld>
            <a:endParaRPr lang="en-GB"/>
          </a:p>
        </p:txBody>
      </p:sp>
    </p:spTree>
    <p:extLst>
      <p:ext uri="{BB962C8B-B14F-4D97-AF65-F5344CB8AC3E}">
        <p14:creationId xmlns:p14="http://schemas.microsoft.com/office/powerpoint/2010/main" val="3891549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phases</a:t>
            </a:r>
          </a:p>
        </p:txBody>
      </p:sp>
      <p:sp>
        <p:nvSpPr>
          <p:cNvPr id="3" name="Content Placeholder 2"/>
          <p:cNvSpPr>
            <a:spLocks noGrp="1"/>
          </p:cNvSpPr>
          <p:nvPr>
            <p:ph idx="1"/>
          </p:nvPr>
        </p:nvSpPr>
        <p:spPr>
          <a:xfrm>
            <a:off x="1981200" y="1679716"/>
            <a:ext cx="8229600" cy="4525963"/>
          </a:xfrm>
        </p:spPr>
        <p:txBody>
          <a:bodyPr>
            <a:normAutofit fontScale="92500"/>
          </a:bodyPr>
          <a:lstStyle/>
          <a:p>
            <a:r>
              <a:rPr lang="en-US" dirty="0"/>
              <a:t>A development phase where the development team is responsible for managing the software configuration and new functionality is being added to the software. </a:t>
            </a:r>
          </a:p>
          <a:p>
            <a:r>
              <a:rPr lang="en-GB" dirty="0"/>
              <a:t>A system testing phase where a version of the system is released internally for testing. </a:t>
            </a:r>
          </a:p>
          <a:p>
            <a:pPr lvl="1"/>
            <a:r>
              <a:rPr lang="en-GB" dirty="0"/>
              <a:t>No new system functionality is added. Changes made are bug fixes, performance improvements and security vulnerability repairs. </a:t>
            </a:r>
          </a:p>
          <a:p>
            <a:r>
              <a:rPr lang="en-GB" dirty="0"/>
              <a:t>A release phase where the software is released to customers for use. </a:t>
            </a:r>
          </a:p>
          <a:p>
            <a:pPr lvl="1"/>
            <a:r>
              <a:rPr lang="en-GB" dirty="0"/>
              <a:t>New versions of the released system are developed to repair bugs and vulnerabilities and to include new features. </a:t>
            </a:r>
          </a:p>
          <a:p>
            <a:pPr lvl="1"/>
            <a:endParaRPr lang="en-US" dirty="0"/>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5</a:t>
            </a:fld>
            <a:endParaRPr lang="en-US"/>
          </a:p>
        </p:txBody>
      </p:sp>
    </p:spTree>
    <p:extLst>
      <p:ext uri="{BB962C8B-B14F-4D97-AF65-F5344CB8AC3E}">
        <p14:creationId xmlns:p14="http://schemas.microsoft.com/office/powerpoint/2010/main" val="3473302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Goals of incident Management</a:t>
            </a:r>
          </a:p>
        </p:txBody>
      </p:sp>
      <p:sp>
        <p:nvSpPr>
          <p:cNvPr id="3" name="Content Placeholder 2"/>
          <p:cNvSpPr>
            <a:spLocks noGrp="1"/>
          </p:cNvSpPr>
          <p:nvPr>
            <p:ph idx="1"/>
          </p:nvPr>
        </p:nvSpPr>
        <p:spPr/>
        <p:txBody>
          <a:bodyPr/>
          <a:lstStyle/>
          <a:p>
            <a:r>
              <a:rPr lang="en-US" dirty="0"/>
              <a:t>Restore the service as quickly as possible</a:t>
            </a:r>
          </a:p>
          <a:p>
            <a:r>
              <a:rPr lang="en-US" dirty="0"/>
              <a:t>Minimum distribution to users’ work</a:t>
            </a:r>
          </a:p>
          <a:p>
            <a:r>
              <a:rPr lang="en-US" dirty="0"/>
              <a:t>Management of an incident during its entire lifecycle</a:t>
            </a:r>
          </a:p>
          <a:p>
            <a:r>
              <a:rPr lang="en-US" dirty="0"/>
              <a:t>Support of operational activities</a:t>
            </a:r>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50</a:t>
            </a:fld>
            <a:endParaRPr lang="en-GB"/>
          </a:p>
        </p:txBody>
      </p:sp>
    </p:spTree>
    <p:extLst>
      <p:ext uri="{BB962C8B-B14F-4D97-AF65-F5344CB8AC3E}">
        <p14:creationId xmlns:p14="http://schemas.microsoft.com/office/powerpoint/2010/main" val="2090585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Incident Process</a:t>
            </a:r>
          </a:p>
        </p:txBody>
      </p:sp>
      <p:sp>
        <p:nvSpPr>
          <p:cNvPr id="3" name="Content Placeholder 2"/>
          <p:cNvSpPr>
            <a:spLocks noGrp="1"/>
          </p:cNvSpPr>
          <p:nvPr>
            <p:ph idx="1"/>
          </p:nvPr>
        </p:nvSpPr>
        <p:spPr>
          <a:xfrm>
            <a:off x="2152650" y="1673678"/>
            <a:ext cx="7886700" cy="4196444"/>
          </a:xfrm>
        </p:spPr>
        <p:txBody>
          <a:bodyPr>
            <a:normAutofit lnSpcReduction="10000"/>
          </a:bodyPr>
          <a:lstStyle/>
          <a:p>
            <a:r>
              <a:rPr lang="en-US" dirty="0"/>
              <a:t>Incident identification</a:t>
            </a:r>
          </a:p>
          <a:p>
            <a:r>
              <a:rPr lang="en-US" dirty="0"/>
              <a:t>Incident logging</a:t>
            </a:r>
          </a:p>
          <a:p>
            <a:r>
              <a:rPr lang="en-US" dirty="0"/>
              <a:t>Incident categorization</a:t>
            </a:r>
          </a:p>
          <a:p>
            <a:r>
              <a:rPr lang="en-US" dirty="0"/>
              <a:t>Incident prioritization</a:t>
            </a:r>
          </a:p>
          <a:p>
            <a:r>
              <a:rPr lang="en-US" dirty="0"/>
              <a:t>Incident response</a:t>
            </a:r>
          </a:p>
          <a:p>
            <a:pPr lvl="1"/>
            <a:r>
              <a:rPr lang="en-US" dirty="0"/>
              <a:t>Initial diagnosis</a:t>
            </a:r>
          </a:p>
          <a:p>
            <a:pPr lvl="1"/>
            <a:r>
              <a:rPr lang="en-US" dirty="0"/>
              <a:t>Incident escalation</a:t>
            </a:r>
          </a:p>
          <a:p>
            <a:pPr lvl="1"/>
            <a:r>
              <a:rPr lang="en-US" dirty="0"/>
              <a:t>Investigation and diagnosis</a:t>
            </a:r>
          </a:p>
          <a:p>
            <a:pPr lvl="1"/>
            <a:r>
              <a:rPr lang="en-US" dirty="0"/>
              <a:t>Resolution and recovery</a:t>
            </a:r>
          </a:p>
          <a:p>
            <a:pPr lvl="1"/>
            <a:r>
              <a:rPr lang="en-US" dirty="0"/>
              <a:t>Incident closure</a:t>
            </a:r>
          </a:p>
          <a:p>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51</a:t>
            </a:fld>
            <a:endParaRPr lang="en-GB"/>
          </a:p>
        </p:txBody>
      </p:sp>
    </p:spTree>
    <p:extLst>
      <p:ext uri="{BB962C8B-B14F-4D97-AF65-F5344CB8AC3E}">
        <p14:creationId xmlns:p14="http://schemas.microsoft.com/office/powerpoint/2010/main" val="3300144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Incident identification</a:t>
            </a:r>
            <a:br>
              <a:rPr lang="en-US" b="1" dirty="0"/>
            </a:br>
            <a:endParaRPr lang="en-US" b="1" dirty="0"/>
          </a:p>
        </p:txBody>
      </p:sp>
      <p:sp>
        <p:nvSpPr>
          <p:cNvPr id="3" name="Content Placeholder 2"/>
          <p:cNvSpPr>
            <a:spLocks noGrp="1"/>
          </p:cNvSpPr>
          <p:nvPr>
            <p:ph idx="1"/>
          </p:nvPr>
        </p:nvSpPr>
        <p:spPr>
          <a:xfrm>
            <a:off x="2152650" y="1755323"/>
            <a:ext cx="7886700" cy="3734651"/>
          </a:xfrm>
        </p:spPr>
        <p:txBody>
          <a:bodyPr/>
          <a:lstStyle/>
          <a:p>
            <a:pPr algn="just"/>
            <a:r>
              <a:rPr lang="en-US" dirty="0"/>
              <a:t>The first step in the life of an incident is incident identification. </a:t>
            </a:r>
          </a:p>
          <a:p>
            <a:pPr algn="just"/>
            <a:r>
              <a:rPr lang="en-US" dirty="0"/>
              <a:t>Incidents come from users in whatever forms the organization allows. </a:t>
            </a:r>
          </a:p>
          <a:p>
            <a:pPr algn="just"/>
            <a:r>
              <a:rPr lang="en-US" dirty="0"/>
              <a:t>Sources of incident reporting include walk-ups, self-service, phone calls, emails, support chats, and automated notices, such as network monitoring software or system scanning utilities. </a:t>
            </a:r>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52</a:t>
            </a:fld>
            <a:endParaRPr lang="en-GB"/>
          </a:p>
        </p:txBody>
      </p:sp>
    </p:spTree>
    <p:extLst>
      <p:ext uri="{BB962C8B-B14F-4D97-AF65-F5344CB8AC3E}">
        <p14:creationId xmlns:p14="http://schemas.microsoft.com/office/powerpoint/2010/main" val="2325147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a:t>
            </a:r>
          </a:p>
        </p:txBody>
      </p:sp>
      <p:sp>
        <p:nvSpPr>
          <p:cNvPr id="3" name="Content Placeholder 2"/>
          <p:cNvSpPr>
            <a:spLocks noGrp="1"/>
          </p:cNvSpPr>
          <p:nvPr>
            <p:ph idx="1"/>
          </p:nvPr>
        </p:nvSpPr>
        <p:spPr/>
        <p:txBody>
          <a:bodyPr/>
          <a:lstStyle/>
          <a:p>
            <a:r>
              <a:rPr lang="en-US" dirty="0"/>
              <a:t>The service desk then decides if the issue is truly an incident or if it’s a request. </a:t>
            </a:r>
          </a:p>
          <a:p>
            <a:pPr algn="just"/>
            <a:r>
              <a:rPr lang="en-US" dirty="0"/>
              <a:t>Requests are categorized and handled differently than incidents, and they fall under request fulfillment.</a:t>
            </a:r>
          </a:p>
          <a:p>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53</a:t>
            </a:fld>
            <a:endParaRPr lang="en-GB"/>
          </a:p>
        </p:txBody>
      </p:sp>
    </p:spTree>
    <p:extLst>
      <p:ext uri="{BB962C8B-B14F-4D97-AF65-F5344CB8AC3E}">
        <p14:creationId xmlns:p14="http://schemas.microsoft.com/office/powerpoint/2010/main" val="189517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Incident logging</a:t>
            </a:r>
            <a:br>
              <a:rPr lang="en-US" b="1" dirty="0"/>
            </a:br>
            <a:endParaRPr lang="en-US" b="1" dirty="0"/>
          </a:p>
        </p:txBody>
      </p:sp>
      <p:sp>
        <p:nvSpPr>
          <p:cNvPr id="3" name="Content Placeholder 2"/>
          <p:cNvSpPr>
            <a:spLocks noGrp="1"/>
          </p:cNvSpPr>
          <p:nvPr>
            <p:ph idx="1"/>
          </p:nvPr>
        </p:nvSpPr>
        <p:spPr/>
        <p:txBody>
          <a:bodyPr/>
          <a:lstStyle/>
          <a:p>
            <a:pPr algn="just"/>
            <a:r>
              <a:rPr lang="en-US" dirty="0"/>
              <a:t>Once identified as an incident, the service desk logs the incident as a ticket. </a:t>
            </a:r>
          </a:p>
          <a:p>
            <a:pPr algn="just"/>
            <a:r>
              <a:rPr lang="en-US" dirty="0"/>
              <a:t>The ticket should include information, such as the user’s name and contact information, the incident description, and the date and time of the incident report</a:t>
            </a:r>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54</a:t>
            </a:fld>
            <a:endParaRPr lang="en-GB"/>
          </a:p>
        </p:txBody>
      </p:sp>
    </p:spTree>
    <p:extLst>
      <p:ext uri="{BB962C8B-B14F-4D97-AF65-F5344CB8AC3E}">
        <p14:creationId xmlns:p14="http://schemas.microsoft.com/office/powerpoint/2010/main" val="1073759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7981950" y="6356351"/>
            <a:ext cx="2057400" cy="365125"/>
          </a:xfrm>
        </p:spPr>
        <p:txBody>
          <a:bodyPr/>
          <a:lstStyle/>
          <a:p>
            <a:fld id="{FCF27079-AE48-428B-B034-212743DE4C86}" type="slidenum">
              <a:rPr lang="en-GB" smtClean="0"/>
              <a:pPr/>
              <a:t>55</a:t>
            </a:fld>
            <a:endParaRPr lang="en-GB"/>
          </a:p>
        </p:txBody>
      </p:sp>
      <p:pic>
        <p:nvPicPr>
          <p:cNvPr id="6" name="Picture 5"/>
          <p:cNvPicPr>
            <a:picLocks noChangeAspect="1"/>
          </p:cNvPicPr>
          <p:nvPr/>
        </p:nvPicPr>
        <p:blipFill rotWithShape="1">
          <a:blip r:embed="rId3"/>
          <a:srcRect l="3542" t="17579" r="5312" b="26432"/>
          <a:stretch/>
        </p:blipFill>
        <p:spPr>
          <a:xfrm>
            <a:off x="1781176" y="1628180"/>
            <a:ext cx="8334375" cy="4095750"/>
          </a:xfrm>
          <a:prstGeom prst="rect">
            <a:avLst/>
          </a:prstGeom>
        </p:spPr>
      </p:pic>
    </p:spTree>
    <p:extLst>
      <p:ext uri="{BB962C8B-B14F-4D97-AF65-F5344CB8AC3E}">
        <p14:creationId xmlns:p14="http://schemas.microsoft.com/office/powerpoint/2010/main" val="3988739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Incident categorization</a:t>
            </a:r>
            <a:br>
              <a:rPr lang="en-US" b="1" dirty="0"/>
            </a:br>
            <a:endParaRPr lang="en-US" b="1" dirty="0"/>
          </a:p>
        </p:txBody>
      </p:sp>
      <p:sp>
        <p:nvSpPr>
          <p:cNvPr id="3" name="Content Placeholder 2"/>
          <p:cNvSpPr>
            <a:spLocks noGrp="1"/>
          </p:cNvSpPr>
          <p:nvPr>
            <p:ph idx="1"/>
          </p:nvPr>
        </p:nvSpPr>
        <p:spPr/>
        <p:txBody>
          <a:bodyPr/>
          <a:lstStyle/>
          <a:p>
            <a:pPr algn="just"/>
            <a:r>
              <a:rPr lang="en-US" dirty="0"/>
              <a:t>Categorization involves assigning a category and at least one subcategory to the incident. </a:t>
            </a:r>
          </a:p>
          <a:p>
            <a:pPr algn="just"/>
            <a:r>
              <a:rPr lang="en-US" dirty="0"/>
              <a:t>This action serves several purposes. First, it allows the service desk to sort and model incidents based on their categories and subcategories.</a:t>
            </a:r>
          </a:p>
          <a:p>
            <a:pPr algn="just"/>
            <a:r>
              <a:rPr lang="en-US" dirty="0"/>
              <a:t> Second, it allows some issues to be automatically prioritized. For example, an incident might be categorized as “network” with a sub-category of “network outage”.</a:t>
            </a:r>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56</a:t>
            </a:fld>
            <a:endParaRPr lang="en-GB"/>
          </a:p>
        </p:txBody>
      </p:sp>
    </p:spTree>
    <p:extLst>
      <p:ext uri="{BB962C8B-B14F-4D97-AF65-F5344CB8AC3E}">
        <p14:creationId xmlns:p14="http://schemas.microsoft.com/office/powerpoint/2010/main" val="418422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7981950" y="6356351"/>
            <a:ext cx="2057400" cy="365125"/>
          </a:xfrm>
        </p:spPr>
        <p:txBody>
          <a:bodyPr/>
          <a:lstStyle/>
          <a:p>
            <a:fld id="{FCF27079-AE48-428B-B034-212743DE4C86}" type="slidenum">
              <a:rPr lang="en-GB" smtClean="0"/>
              <a:pPr/>
              <a:t>57</a:t>
            </a:fld>
            <a:endParaRPr lang="en-GB"/>
          </a:p>
        </p:txBody>
      </p:sp>
      <p:pic>
        <p:nvPicPr>
          <p:cNvPr id="5" name="Picture 4"/>
          <p:cNvPicPr>
            <a:picLocks noChangeAspect="1"/>
          </p:cNvPicPr>
          <p:nvPr/>
        </p:nvPicPr>
        <p:blipFill rotWithShape="1">
          <a:blip r:embed="rId3"/>
          <a:srcRect l="8750" t="18750" r="42813" b="55860"/>
          <a:stretch/>
        </p:blipFill>
        <p:spPr>
          <a:xfrm>
            <a:off x="2152650" y="2091930"/>
            <a:ext cx="7109314" cy="2981325"/>
          </a:xfrm>
          <a:prstGeom prst="rect">
            <a:avLst/>
          </a:prstGeom>
        </p:spPr>
      </p:pic>
    </p:spTree>
    <p:extLst>
      <p:ext uri="{BB962C8B-B14F-4D97-AF65-F5344CB8AC3E}">
        <p14:creationId xmlns:p14="http://schemas.microsoft.com/office/powerpoint/2010/main" val="615603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Incident prioritization</a:t>
            </a:r>
            <a:br>
              <a:rPr lang="en-US" b="1" dirty="0"/>
            </a:br>
            <a:endParaRPr lang="en-US" b="1" dirty="0"/>
          </a:p>
        </p:txBody>
      </p:sp>
      <p:sp>
        <p:nvSpPr>
          <p:cNvPr id="3" name="Content Placeholder 2"/>
          <p:cNvSpPr>
            <a:spLocks noGrp="1"/>
          </p:cNvSpPr>
          <p:nvPr>
            <p:ph idx="1"/>
          </p:nvPr>
        </p:nvSpPr>
        <p:spPr>
          <a:xfrm>
            <a:off x="2152650" y="1771651"/>
            <a:ext cx="7886700" cy="3718322"/>
          </a:xfrm>
        </p:spPr>
        <p:txBody>
          <a:bodyPr/>
          <a:lstStyle/>
          <a:p>
            <a:pPr algn="just"/>
            <a:r>
              <a:rPr lang="en-US" dirty="0"/>
              <a:t>An incident’s priority is determined by its impact on users and on the business and its urgency. </a:t>
            </a:r>
          </a:p>
          <a:p>
            <a:pPr algn="just"/>
            <a:r>
              <a:rPr lang="en-US" dirty="0"/>
              <a:t>Urgency is how quickly a resolution is required; impact is the measure of the extent of potential damage the incident may cause.</a:t>
            </a:r>
          </a:p>
          <a:p>
            <a:pPr lvl="1" algn="just"/>
            <a:r>
              <a:rPr lang="en-US" b="1" dirty="0"/>
              <a:t>Low-priority incidents</a:t>
            </a:r>
            <a:r>
              <a:rPr lang="en-US" dirty="0"/>
              <a:t> </a:t>
            </a:r>
          </a:p>
          <a:p>
            <a:pPr lvl="1" algn="just"/>
            <a:r>
              <a:rPr lang="en-US" b="1" dirty="0"/>
              <a:t>Medium-priority incidents</a:t>
            </a:r>
            <a:r>
              <a:rPr lang="en-US" dirty="0"/>
              <a:t> </a:t>
            </a:r>
          </a:p>
          <a:p>
            <a:pPr lvl="1" algn="just"/>
            <a:r>
              <a:rPr lang="en-US" b="1" dirty="0"/>
              <a:t>High-priority incidents</a:t>
            </a:r>
            <a:r>
              <a:rPr lang="en-US" dirty="0"/>
              <a:t>.</a:t>
            </a:r>
          </a:p>
          <a:p>
            <a:pPr algn="just"/>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58</a:t>
            </a:fld>
            <a:endParaRPr lang="en-GB"/>
          </a:p>
        </p:txBody>
      </p:sp>
    </p:spTree>
    <p:extLst>
      <p:ext uri="{BB962C8B-B14F-4D97-AF65-F5344CB8AC3E}">
        <p14:creationId xmlns:p14="http://schemas.microsoft.com/office/powerpoint/2010/main" val="898286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7981950" y="6356351"/>
            <a:ext cx="2057400" cy="365125"/>
          </a:xfrm>
        </p:spPr>
        <p:txBody>
          <a:bodyPr/>
          <a:lstStyle/>
          <a:p>
            <a:fld id="{FCF27079-AE48-428B-B034-212743DE4C86}" type="slidenum">
              <a:rPr lang="en-GB" smtClean="0"/>
              <a:pPr/>
              <a:t>59</a:t>
            </a:fld>
            <a:endParaRPr lang="en-GB"/>
          </a:p>
        </p:txBody>
      </p:sp>
      <p:pic>
        <p:nvPicPr>
          <p:cNvPr id="5" name="Picture 4"/>
          <p:cNvPicPr>
            <a:picLocks noChangeAspect="1"/>
          </p:cNvPicPr>
          <p:nvPr/>
        </p:nvPicPr>
        <p:blipFill rotWithShape="1">
          <a:blip r:embed="rId3"/>
          <a:srcRect t="16927" r="1458" b="25651"/>
          <a:stretch/>
        </p:blipFill>
        <p:spPr>
          <a:xfrm>
            <a:off x="1590675" y="1560910"/>
            <a:ext cx="9010650" cy="4200525"/>
          </a:xfrm>
          <a:prstGeom prst="rect">
            <a:avLst/>
          </a:prstGeom>
        </p:spPr>
      </p:pic>
    </p:spTree>
    <p:extLst>
      <p:ext uri="{BB962C8B-B14F-4D97-AF65-F5344CB8AC3E}">
        <p14:creationId xmlns:p14="http://schemas.microsoft.com/office/powerpoint/2010/main" val="325764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Multi-version systems</a:t>
            </a:r>
          </a:p>
        </p:txBody>
      </p:sp>
      <p:sp>
        <p:nvSpPr>
          <p:cNvPr id="3" name="Content Placeholder 2"/>
          <p:cNvSpPr>
            <a:spLocks noGrp="1"/>
          </p:cNvSpPr>
          <p:nvPr>
            <p:ph idx="1"/>
          </p:nvPr>
        </p:nvSpPr>
        <p:spPr/>
        <p:txBody>
          <a:bodyPr/>
          <a:lstStyle/>
          <a:p>
            <a:r>
              <a:rPr lang="en-US" dirty="0"/>
              <a:t>For large systems, there is never just one ‘working’ version of a system. </a:t>
            </a:r>
          </a:p>
          <a:p>
            <a:r>
              <a:rPr lang="en-US" dirty="0"/>
              <a:t>There are always several versions of the system at different stages of development. </a:t>
            </a:r>
          </a:p>
          <a:p>
            <a:r>
              <a:rPr lang="en-US" dirty="0"/>
              <a:t>There may be several teams involved in the development of different system versions. </a:t>
            </a:r>
          </a:p>
        </p:txBody>
      </p:sp>
      <p:sp>
        <p:nvSpPr>
          <p:cNvPr id="6" name="Slide Number Placeholder 5"/>
          <p:cNvSpPr>
            <a:spLocks noGrp="1"/>
          </p:cNvSpPr>
          <p:nvPr>
            <p:ph type="sldNum" sz="quarter" idx="4294967295"/>
          </p:nvPr>
        </p:nvSpPr>
        <p:spPr>
          <a:xfrm>
            <a:off x="7981950" y="6356351"/>
            <a:ext cx="2057400" cy="365125"/>
          </a:xfrm>
        </p:spPr>
        <p:txBody>
          <a:bodyPr/>
          <a:lstStyle/>
          <a:p>
            <a:fld id="{7B134961-4B2C-A547-9A54-CB85DA02077E}" type="slidenum">
              <a:rPr lang="en-US" smtClean="0"/>
              <a:pPr/>
              <a:t>6</a:t>
            </a:fld>
            <a:endParaRPr lang="en-US"/>
          </a:p>
        </p:txBody>
      </p:sp>
    </p:spTree>
    <p:extLst>
      <p:ext uri="{BB962C8B-B14F-4D97-AF65-F5344CB8AC3E}">
        <p14:creationId xmlns:p14="http://schemas.microsoft.com/office/powerpoint/2010/main" val="344147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36322" y="891015"/>
            <a:ext cx="7886700" cy="652036"/>
          </a:xfrm>
        </p:spPr>
        <p:txBody>
          <a:bodyPr>
            <a:normAutofit fontScale="90000"/>
          </a:bodyPr>
          <a:lstStyle/>
          <a:p>
            <a:r>
              <a:rPr lang="en-US" b="1" dirty="0"/>
              <a:t>Incident response</a:t>
            </a:r>
            <a:br>
              <a:rPr lang="en-US" b="1" dirty="0"/>
            </a:br>
            <a:endParaRPr lang="en-US" b="1" dirty="0"/>
          </a:p>
        </p:txBody>
      </p:sp>
      <p:sp>
        <p:nvSpPr>
          <p:cNvPr id="4" name="Rectangle 1"/>
          <p:cNvSpPr>
            <a:spLocks noGrp="1" noChangeArrowheads="1"/>
          </p:cNvSpPr>
          <p:nvPr>
            <p:ph idx="1"/>
          </p:nvPr>
        </p:nvSpPr>
        <p:spPr bwMode="auto">
          <a:xfrm>
            <a:off x="1768929" y="1818783"/>
            <a:ext cx="8621487" cy="38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spAutoFit/>
          </a:bodyPr>
          <a:lstStyle/>
          <a:p>
            <a:pPr marL="0" indent="0" algn="just" defTabSz="685800" eaLnBrk="0" hangingPunct="0">
              <a:spcBef>
                <a:spcPct val="0"/>
              </a:spcBef>
              <a:spcAft>
                <a:spcPct val="0"/>
              </a:spcAft>
              <a:buFontTx/>
              <a:buChar char="•"/>
            </a:pPr>
            <a:r>
              <a:rPr lang="en-US" sz="2100" b="1" dirty="0"/>
              <a:t>Initial diagnosis</a:t>
            </a:r>
            <a:r>
              <a:rPr lang="en-US" sz="2100" dirty="0"/>
              <a:t>: This occurs when the user describes his or her problem and answers troubleshooting questions. </a:t>
            </a:r>
          </a:p>
          <a:p>
            <a:pPr marL="0" indent="0" algn="just" defTabSz="685800" eaLnBrk="0" hangingPunct="0">
              <a:spcBef>
                <a:spcPct val="0"/>
              </a:spcBef>
              <a:spcAft>
                <a:spcPct val="0"/>
              </a:spcAft>
              <a:buFontTx/>
              <a:buChar char="•"/>
            </a:pPr>
            <a:endParaRPr lang="en-US" sz="2100" dirty="0"/>
          </a:p>
          <a:p>
            <a:pPr marL="0" indent="0" algn="just" defTabSz="685800" eaLnBrk="0" hangingPunct="0">
              <a:spcBef>
                <a:spcPct val="0"/>
              </a:spcBef>
              <a:spcAft>
                <a:spcPct val="0"/>
              </a:spcAft>
              <a:buFontTx/>
              <a:buChar char="•"/>
            </a:pPr>
            <a:r>
              <a:rPr lang="en-US" sz="2100" b="1" dirty="0"/>
              <a:t>Incident escalation</a:t>
            </a:r>
            <a:r>
              <a:rPr lang="en-US" sz="2100" dirty="0"/>
              <a:t>: This happens when an incident requires advanced support, such as sending an on-site technician or assistance from certified support staff</a:t>
            </a:r>
          </a:p>
          <a:p>
            <a:pPr marL="0" indent="0" algn="just" defTabSz="685800" eaLnBrk="0" hangingPunct="0">
              <a:spcBef>
                <a:spcPct val="0"/>
              </a:spcBef>
              <a:spcAft>
                <a:spcPct val="0"/>
              </a:spcAft>
              <a:buFontTx/>
              <a:buChar char="•"/>
            </a:pPr>
            <a:endParaRPr lang="en-US" sz="2100" dirty="0"/>
          </a:p>
          <a:p>
            <a:pPr marL="0" indent="0" algn="just" defTabSz="685800" eaLnBrk="0" hangingPunct="0">
              <a:spcBef>
                <a:spcPct val="0"/>
              </a:spcBef>
              <a:spcAft>
                <a:spcPct val="0"/>
              </a:spcAft>
              <a:buFontTx/>
              <a:buChar char="•"/>
            </a:pPr>
            <a:r>
              <a:rPr lang="en-US" sz="2100" b="1" dirty="0"/>
              <a:t>Investigation and diagnosis</a:t>
            </a:r>
            <a:r>
              <a:rPr lang="en-US" sz="2100" dirty="0"/>
              <a:t>: These processes take place during troubleshooting when the initial incident hypothesis is confirmed as being correct. Once the incident is diagnosed, staff can apply a solution, such as changing software settings, applying a software patch, or ordering new hardware. </a:t>
            </a:r>
          </a:p>
          <a:p>
            <a:pPr marL="0" indent="0" algn="just" defTabSz="685800" eaLnBrk="0" hangingPunct="0">
              <a:spcBef>
                <a:spcPct val="0"/>
              </a:spcBef>
              <a:spcAft>
                <a:spcPct val="0"/>
              </a:spcAft>
              <a:buFontTx/>
              <a:buChar char="•"/>
            </a:pPr>
            <a:endParaRPr lang="en-US" sz="2100" dirty="0"/>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60</a:t>
            </a:fld>
            <a:endParaRPr lang="en-GB"/>
          </a:p>
        </p:txBody>
      </p:sp>
    </p:spTree>
    <p:extLst>
      <p:ext uri="{BB962C8B-B14F-4D97-AF65-F5344CB8AC3E}">
        <p14:creationId xmlns:p14="http://schemas.microsoft.com/office/powerpoint/2010/main" val="2306107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a:t>
            </a:r>
          </a:p>
        </p:txBody>
      </p:sp>
      <p:sp>
        <p:nvSpPr>
          <p:cNvPr id="3" name="Content Placeholder 2"/>
          <p:cNvSpPr>
            <a:spLocks noGrp="1"/>
          </p:cNvSpPr>
          <p:nvPr>
            <p:ph idx="1"/>
          </p:nvPr>
        </p:nvSpPr>
        <p:spPr/>
        <p:txBody>
          <a:bodyPr/>
          <a:lstStyle/>
          <a:p>
            <a:pPr marL="0" indent="0" algn="just" eaLnBrk="0" hangingPunct="0">
              <a:spcBef>
                <a:spcPct val="0"/>
              </a:spcBef>
              <a:spcAft>
                <a:spcPct val="0"/>
              </a:spcAft>
              <a:buFontTx/>
              <a:buChar char="•"/>
            </a:pPr>
            <a:r>
              <a:rPr lang="en-US" b="1" dirty="0"/>
              <a:t>Resolution and recovery</a:t>
            </a:r>
            <a:r>
              <a:rPr lang="en-US" dirty="0"/>
              <a:t>: This is when the service desk confirms that the user’s service has been restored to the required SLA level. </a:t>
            </a:r>
          </a:p>
          <a:p>
            <a:pPr marL="0" indent="0" algn="just" eaLnBrk="0" hangingPunct="0">
              <a:spcBef>
                <a:spcPct val="0"/>
              </a:spcBef>
              <a:spcAft>
                <a:spcPct val="0"/>
              </a:spcAft>
              <a:buFontTx/>
              <a:buChar char="•"/>
            </a:pPr>
            <a:endParaRPr lang="en-US" dirty="0"/>
          </a:p>
          <a:p>
            <a:pPr marL="0" indent="0" algn="just" eaLnBrk="0" hangingPunct="0">
              <a:spcBef>
                <a:spcPct val="0"/>
              </a:spcBef>
              <a:spcAft>
                <a:spcPct val="0"/>
              </a:spcAft>
              <a:buFontTx/>
              <a:buChar char="•"/>
            </a:pPr>
            <a:r>
              <a:rPr lang="en-US" b="1" dirty="0"/>
              <a:t>Incident closure</a:t>
            </a:r>
            <a:r>
              <a:rPr lang="en-US" dirty="0"/>
              <a:t>: At this point, the incident is considered closed and the incident process ends. </a:t>
            </a:r>
          </a:p>
          <a:p>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61</a:t>
            </a:fld>
            <a:endParaRPr lang="en-GB"/>
          </a:p>
        </p:txBody>
      </p:sp>
    </p:spTree>
    <p:extLst>
      <p:ext uri="{BB962C8B-B14F-4D97-AF65-F5344CB8AC3E}">
        <p14:creationId xmlns:p14="http://schemas.microsoft.com/office/powerpoint/2010/main" val="1924161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response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7981950" y="6356351"/>
            <a:ext cx="2057400" cy="365125"/>
          </a:xfrm>
        </p:spPr>
        <p:txBody>
          <a:bodyPr/>
          <a:lstStyle/>
          <a:p>
            <a:fld id="{FCF27079-AE48-428B-B034-212743DE4C86}" type="slidenum">
              <a:rPr lang="en-GB" smtClean="0"/>
              <a:pPr/>
              <a:t>62</a:t>
            </a:fld>
            <a:endParaRPr lang="en-GB"/>
          </a:p>
        </p:txBody>
      </p:sp>
      <p:pic>
        <p:nvPicPr>
          <p:cNvPr id="5" name="Picture 4"/>
          <p:cNvPicPr>
            <a:picLocks noChangeAspect="1"/>
          </p:cNvPicPr>
          <p:nvPr/>
        </p:nvPicPr>
        <p:blipFill rotWithShape="1">
          <a:blip r:embed="rId3"/>
          <a:srcRect l="4896" t="19662" r="6458" b="33724"/>
          <a:stretch/>
        </p:blipFill>
        <p:spPr>
          <a:xfrm>
            <a:off x="1744197" y="1599827"/>
            <a:ext cx="8105775" cy="3409950"/>
          </a:xfrm>
          <a:prstGeom prst="rect">
            <a:avLst/>
          </a:prstGeom>
        </p:spPr>
      </p:pic>
      <p:pic>
        <p:nvPicPr>
          <p:cNvPr id="6" name="Picture 5"/>
          <p:cNvPicPr>
            <a:picLocks noChangeAspect="1"/>
          </p:cNvPicPr>
          <p:nvPr/>
        </p:nvPicPr>
        <p:blipFill rotWithShape="1">
          <a:blip r:embed="rId4"/>
          <a:srcRect l="4270" t="19141" r="5208" b="50261"/>
          <a:stretch/>
        </p:blipFill>
        <p:spPr>
          <a:xfrm>
            <a:off x="1762126" y="4469654"/>
            <a:ext cx="8277225" cy="2238375"/>
          </a:xfrm>
          <a:prstGeom prst="rect">
            <a:avLst/>
          </a:prstGeom>
        </p:spPr>
      </p:pic>
    </p:spTree>
    <p:extLst>
      <p:ext uri="{BB962C8B-B14F-4D97-AF65-F5344CB8AC3E}">
        <p14:creationId xmlns:p14="http://schemas.microsoft.com/office/powerpoint/2010/main" val="2270677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08589"/>
            <a:ext cx="7886700" cy="994172"/>
          </a:xfrm>
        </p:spPr>
        <p:txBody>
          <a:bodyPr/>
          <a:lstStyle/>
          <a:p>
            <a:r>
              <a:rPr lang="en-US" b="1" dirty="0"/>
              <a:t>Incident Template</a:t>
            </a:r>
          </a:p>
        </p:txBody>
      </p:sp>
      <p:sp>
        <p:nvSpPr>
          <p:cNvPr id="3" name="Content Placeholder 2"/>
          <p:cNvSpPr>
            <a:spLocks noGrp="1"/>
          </p:cNvSpPr>
          <p:nvPr>
            <p:ph idx="1"/>
          </p:nvPr>
        </p:nvSpPr>
        <p:spPr/>
        <p:txBody>
          <a:bodyPr/>
          <a:lstStyle/>
          <a:p>
            <a:endParaRPr lang="en-US"/>
          </a:p>
        </p:txBody>
      </p:sp>
      <p:sp>
        <p:nvSpPr>
          <p:cNvPr id="7" name="Slide Number Placeholder 6"/>
          <p:cNvSpPr>
            <a:spLocks noGrp="1"/>
          </p:cNvSpPr>
          <p:nvPr>
            <p:ph type="sldNum" sz="quarter" idx="4294967295"/>
          </p:nvPr>
        </p:nvSpPr>
        <p:spPr>
          <a:xfrm>
            <a:off x="7981950" y="6356351"/>
            <a:ext cx="2057400" cy="365125"/>
          </a:xfrm>
        </p:spPr>
        <p:txBody>
          <a:bodyPr/>
          <a:lstStyle/>
          <a:p>
            <a:fld id="{FCF27079-AE48-428B-B034-212743DE4C86}" type="slidenum">
              <a:rPr lang="en-GB" smtClean="0"/>
              <a:pPr/>
              <a:t>63</a:t>
            </a:fld>
            <a:endParaRPr lang="en-GB"/>
          </a:p>
        </p:txBody>
      </p:sp>
      <p:pic>
        <p:nvPicPr>
          <p:cNvPr id="8" name="Picture 7"/>
          <p:cNvPicPr>
            <a:picLocks noChangeAspect="1"/>
          </p:cNvPicPr>
          <p:nvPr/>
        </p:nvPicPr>
        <p:blipFill rotWithShape="1">
          <a:blip r:embed="rId3"/>
          <a:srcRect b="8001"/>
          <a:stretch/>
        </p:blipFill>
        <p:spPr>
          <a:xfrm>
            <a:off x="1905000" y="1610383"/>
            <a:ext cx="7665638" cy="4798835"/>
          </a:xfrm>
          <a:prstGeom prst="rect">
            <a:avLst/>
          </a:prstGeom>
        </p:spPr>
      </p:pic>
    </p:spTree>
    <p:extLst>
      <p:ext uri="{BB962C8B-B14F-4D97-AF65-F5344CB8AC3E}">
        <p14:creationId xmlns:p14="http://schemas.microsoft.com/office/powerpoint/2010/main" val="2973152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5562" y="685800"/>
            <a:ext cx="9383335" cy="5278126"/>
          </a:xfrm>
        </p:spPr>
      </p:pic>
      <p:sp>
        <p:nvSpPr>
          <p:cNvPr id="4" name="Slide Number Placeholder 3"/>
          <p:cNvSpPr>
            <a:spLocks noGrp="1"/>
          </p:cNvSpPr>
          <p:nvPr>
            <p:ph type="sldNum" sz="quarter" idx="4294967295"/>
          </p:nvPr>
        </p:nvSpPr>
        <p:spPr>
          <a:xfrm>
            <a:off x="7981950" y="6356351"/>
            <a:ext cx="2057400" cy="365125"/>
          </a:xfrm>
        </p:spPr>
        <p:txBody>
          <a:bodyPr/>
          <a:lstStyle/>
          <a:p>
            <a:fld id="{FCF27079-AE48-428B-B034-212743DE4C86}" type="slidenum">
              <a:rPr lang="en-GB" smtClean="0"/>
              <a:pPr/>
              <a:t>64</a:t>
            </a:fld>
            <a:endParaRPr lang="en-GB"/>
          </a:p>
        </p:txBody>
      </p:sp>
    </p:spTree>
    <p:extLst>
      <p:ext uri="{BB962C8B-B14F-4D97-AF65-F5344CB8AC3E}">
        <p14:creationId xmlns:p14="http://schemas.microsoft.com/office/powerpoint/2010/main" val="2475192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8584" y="742951"/>
            <a:ext cx="7886700" cy="1082675"/>
          </a:xfrm>
        </p:spPr>
        <p:txBody>
          <a:bodyPr>
            <a:normAutofit fontScale="90000"/>
          </a:bodyPr>
          <a:lstStyle/>
          <a:p>
            <a:r>
              <a:rPr lang="en-US" b="1" dirty="0"/>
              <a:t>Incident statuses</a:t>
            </a:r>
            <a:br>
              <a:rPr lang="en-US" b="1" dirty="0"/>
            </a:br>
            <a:endParaRPr lang="en-US" b="1" dirty="0"/>
          </a:p>
        </p:txBody>
      </p:sp>
      <p:sp>
        <p:nvSpPr>
          <p:cNvPr id="3" name="Content Placeholder 2"/>
          <p:cNvSpPr>
            <a:spLocks noGrp="1"/>
          </p:cNvSpPr>
          <p:nvPr>
            <p:ph idx="1"/>
          </p:nvPr>
        </p:nvSpPr>
        <p:spPr/>
        <p:txBody>
          <a:bodyPr/>
          <a:lstStyle/>
          <a:p>
            <a:pPr marL="0" indent="0">
              <a:buNone/>
            </a:pPr>
            <a:r>
              <a:rPr lang="en-US" dirty="0"/>
              <a:t>Incident statuses mirror the incident process and include:</a:t>
            </a:r>
          </a:p>
          <a:p>
            <a:r>
              <a:rPr lang="en-US" dirty="0"/>
              <a:t>New</a:t>
            </a:r>
          </a:p>
          <a:p>
            <a:r>
              <a:rPr lang="en-US" dirty="0"/>
              <a:t>Assigned</a:t>
            </a:r>
          </a:p>
          <a:p>
            <a:r>
              <a:rPr lang="en-US" dirty="0"/>
              <a:t>In progress</a:t>
            </a:r>
          </a:p>
          <a:p>
            <a:r>
              <a:rPr lang="en-US" dirty="0"/>
              <a:t>On hold or pending</a:t>
            </a:r>
          </a:p>
          <a:p>
            <a:r>
              <a:rPr lang="en-US" dirty="0"/>
              <a:t>Resolved</a:t>
            </a:r>
          </a:p>
          <a:p>
            <a:r>
              <a:rPr lang="en-US" dirty="0"/>
              <a:t>Closed</a:t>
            </a:r>
          </a:p>
          <a:p>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65</a:t>
            </a:fld>
            <a:endParaRPr lang="en-GB"/>
          </a:p>
        </p:txBody>
      </p:sp>
    </p:spTree>
    <p:extLst>
      <p:ext uri="{BB962C8B-B14F-4D97-AF65-F5344CB8AC3E}">
        <p14:creationId xmlns:p14="http://schemas.microsoft.com/office/powerpoint/2010/main" val="2578483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Benefits</a:t>
            </a:r>
          </a:p>
        </p:txBody>
      </p:sp>
      <p:sp>
        <p:nvSpPr>
          <p:cNvPr id="3" name="Content Placeholder 2"/>
          <p:cNvSpPr>
            <a:spLocks noGrp="1"/>
          </p:cNvSpPr>
          <p:nvPr>
            <p:ph idx="1"/>
          </p:nvPr>
        </p:nvSpPr>
        <p:spPr/>
        <p:txBody>
          <a:bodyPr/>
          <a:lstStyle/>
          <a:p>
            <a:r>
              <a:rPr lang="en-US" dirty="0"/>
              <a:t>Reduced business impact of incident by timely resolution</a:t>
            </a:r>
          </a:p>
          <a:p>
            <a:r>
              <a:rPr lang="en-US" dirty="0"/>
              <a:t>Proactive identification of possible enhancements</a:t>
            </a:r>
          </a:p>
          <a:p>
            <a:r>
              <a:rPr lang="en-US" dirty="0"/>
              <a:t>Improved monitoring</a:t>
            </a:r>
          </a:p>
          <a:p>
            <a:r>
              <a:rPr lang="en-US" dirty="0"/>
              <a:t>Better staff utilization</a:t>
            </a:r>
          </a:p>
          <a:p>
            <a:r>
              <a:rPr lang="en-US" dirty="0"/>
              <a:t>Better customer satisfaction</a:t>
            </a:r>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66</a:t>
            </a:fld>
            <a:endParaRPr lang="en-GB"/>
          </a:p>
        </p:txBody>
      </p:sp>
    </p:spTree>
    <p:extLst>
      <p:ext uri="{BB962C8B-B14F-4D97-AF65-F5344CB8AC3E}">
        <p14:creationId xmlns:p14="http://schemas.microsoft.com/office/powerpoint/2010/main" val="40479305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References</a:t>
            </a:r>
          </a:p>
        </p:txBody>
      </p:sp>
      <p:sp>
        <p:nvSpPr>
          <p:cNvPr id="3" name="Content Placeholder 2"/>
          <p:cNvSpPr>
            <a:spLocks noGrp="1"/>
          </p:cNvSpPr>
          <p:nvPr>
            <p:ph idx="1"/>
          </p:nvPr>
        </p:nvSpPr>
        <p:spPr/>
        <p:txBody>
          <a:bodyPr/>
          <a:lstStyle/>
          <a:p>
            <a:pPr algn="just"/>
            <a:r>
              <a:rPr lang="en-US" dirty="0">
                <a:hlinkClick r:id="rId3"/>
              </a:rPr>
              <a:t>http://www.bmcsoftware.com.au/guides/itil-incident-management.html</a:t>
            </a:r>
            <a:endParaRPr lang="en-US" dirty="0"/>
          </a:p>
          <a:p>
            <a:pPr algn="just"/>
            <a:r>
              <a:rPr lang="en-US" dirty="0"/>
              <a:t>https://www.slideshare.net/agnihotry/itil-incident-managementfor-beginners</a:t>
            </a:r>
          </a:p>
          <a:p>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FCF27079-AE48-428B-B034-212743DE4C86}" type="slidenum">
              <a:rPr lang="en-GB" smtClean="0"/>
              <a:pPr/>
              <a:t>67</a:t>
            </a:fld>
            <a:endParaRPr lang="en-GB"/>
          </a:p>
        </p:txBody>
      </p:sp>
    </p:spTree>
    <p:extLst>
      <p:ext uri="{BB962C8B-B14F-4D97-AF65-F5344CB8AC3E}">
        <p14:creationId xmlns:p14="http://schemas.microsoft.com/office/powerpoint/2010/main" val="123402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Multi-version system development</a:t>
            </a:r>
          </a:p>
        </p:txBody>
      </p:sp>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7</a:t>
            </a:fld>
            <a:endParaRPr lang="en-US"/>
          </a:p>
        </p:txBody>
      </p:sp>
      <p:pic>
        <p:nvPicPr>
          <p:cNvPr id="6" name="Picture 5" descr="25.2 Version stream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811" y="1911074"/>
            <a:ext cx="7710402" cy="3676926"/>
          </a:xfrm>
          <a:prstGeom prst="rect">
            <a:avLst/>
          </a:prstGeom>
        </p:spPr>
      </p:pic>
    </p:spTree>
    <p:extLst>
      <p:ext uri="{BB962C8B-B14F-4D97-AF65-F5344CB8AC3E}">
        <p14:creationId xmlns:p14="http://schemas.microsoft.com/office/powerpoint/2010/main" val="106380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83942"/>
            <a:ext cx="8229600" cy="1143000"/>
          </a:xfrm>
        </p:spPr>
        <p:txBody>
          <a:bodyPr>
            <a:normAutofit fontScale="90000"/>
          </a:bodyPr>
          <a:lstStyle/>
          <a:p>
            <a:pPr algn="ctr"/>
            <a:r>
              <a:rPr lang="en-US" dirty="0"/>
              <a:t>Version management </a:t>
            </a:r>
            <a:br>
              <a:rPr lang="en-US" dirty="0"/>
            </a:br>
            <a:endParaRPr lang="en-US" dirty="0"/>
          </a:p>
        </p:txBody>
      </p:sp>
      <p:sp>
        <p:nvSpPr>
          <p:cNvPr id="5" name="Slide Number Placeholder 4"/>
          <p:cNvSpPr>
            <a:spLocks noGrp="1"/>
          </p:cNvSpPr>
          <p:nvPr>
            <p:ph type="sldNum" sz="quarter" idx="4294967295"/>
          </p:nvPr>
        </p:nvSpPr>
        <p:spPr>
          <a:xfrm>
            <a:off x="7981950" y="6356351"/>
            <a:ext cx="2057400" cy="365125"/>
          </a:xfrm>
        </p:spPr>
        <p:txBody>
          <a:bodyPr/>
          <a:lstStyle/>
          <a:p>
            <a:fld id="{7B134961-4B2C-A547-9A54-CB85DA02077E}" type="slidenum">
              <a:rPr lang="en-US" smtClean="0"/>
              <a:pPr/>
              <a:t>8</a:t>
            </a:fld>
            <a:endParaRPr lang="en-US"/>
          </a:p>
        </p:txBody>
      </p:sp>
    </p:spTree>
    <p:extLst>
      <p:ext uri="{BB962C8B-B14F-4D97-AF65-F5344CB8AC3E}">
        <p14:creationId xmlns:p14="http://schemas.microsoft.com/office/powerpoint/2010/main" val="64952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Version Control</a:t>
            </a:r>
          </a:p>
        </p:txBody>
      </p:sp>
      <p:sp>
        <p:nvSpPr>
          <p:cNvPr id="9219" name="Rectangle 3"/>
          <p:cNvSpPr>
            <a:spLocks noGrp="1" noChangeArrowheads="1"/>
          </p:cNvSpPr>
          <p:nvPr>
            <p:ph type="body" idx="1"/>
          </p:nvPr>
        </p:nvSpPr>
        <p:spPr/>
        <p:txBody>
          <a:bodyPr>
            <a:normAutofit/>
          </a:bodyPr>
          <a:lstStyle/>
          <a:p>
            <a:pPr>
              <a:lnSpc>
                <a:spcPct val="90000"/>
              </a:lnSpc>
            </a:pPr>
            <a:r>
              <a:rPr lang="en-US" altLang="en-US" dirty="0"/>
              <a:t>Allows different projects to use the same source files at the same time</a:t>
            </a:r>
          </a:p>
          <a:p>
            <a:pPr>
              <a:lnSpc>
                <a:spcPct val="90000"/>
              </a:lnSpc>
            </a:pPr>
            <a:r>
              <a:rPr lang="en-US" altLang="en-US" dirty="0"/>
              <a:t>Isolates work that is not ready to be shared by the rest of the project</a:t>
            </a:r>
          </a:p>
          <a:p>
            <a:pPr>
              <a:lnSpc>
                <a:spcPct val="90000"/>
              </a:lnSpc>
            </a:pPr>
            <a:r>
              <a:rPr lang="en-US" altLang="en-US" dirty="0"/>
              <a:t>Isolates work that should never be shared</a:t>
            </a:r>
          </a:p>
          <a:p>
            <a:pPr>
              <a:lnSpc>
                <a:spcPct val="90000"/>
              </a:lnSpc>
            </a:pPr>
            <a:r>
              <a:rPr lang="en-US" altLang="en-US" dirty="0"/>
              <a:t>Allows software engineers to continue development along a branch even when a line of development is frozen </a:t>
            </a:r>
          </a:p>
          <a:p>
            <a:pPr>
              <a:lnSpc>
                <a:spcPct val="90000"/>
              </a:lnSpc>
            </a:pPr>
            <a:r>
              <a:rPr lang="en-US" dirty="0"/>
              <a:t>Therefore version management can be thought of as the process of managing </a:t>
            </a:r>
            <a:r>
              <a:rPr lang="en-US" dirty="0" err="1"/>
              <a:t>codelines</a:t>
            </a:r>
            <a:r>
              <a:rPr lang="en-US" dirty="0"/>
              <a:t> and baselines. </a:t>
            </a:r>
            <a:endParaRPr lang="en-GB" dirty="0"/>
          </a:p>
          <a:p>
            <a:pPr>
              <a:lnSpc>
                <a:spcPct val="90000"/>
              </a:lnSpc>
            </a:pPr>
            <a:endParaRPr lang="en-US" altLang="en-US" dirty="0"/>
          </a:p>
        </p:txBody>
      </p:sp>
    </p:spTree>
    <p:extLst>
      <p:ext uri="{BB962C8B-B14F-4D97-AF65-F5344CB8AC3E}">
        <p14:creationId xmlns:p14="http://schemas.microsoft.com/office/powerpoint/2010/main" val="610085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pdated Design" id="{C2B2040A-3A30-354E-B545-E2495C7229B5}" vid="{B00DB8B9-B271-D84C-B8B8-F5A08DBEF4F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pdated Design" id="{C2B2040A-3A30-354E-B545-E2495C7229B5}" vid="{957404EC-ED14-E941-A499-21ECE39376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7CD2DE3F38D14C955BD11F5D89AD95" ma:contentTypeVersion="2" ma:contentTypeDescription="Create a new document." ma:contentTypeScope="" ma:versionID="e3b8a1399aa25f16b8a6963b86c00ada">
  <xsd:schema xmlns:xsd="http://www.w3.org/2001/XMLSchema" xmlns:xs="http://www.w3.org/2001/XMLSchema" xmlns:p="http://schemas.microsoft.com/office/2006/metadata/properties" xmlns:ns2="07630505-91fb-4469-a565-5d4e9a9b7746" targetNamespace="http://schemas.microsoft.com/office/2006/metadata/properties" ma:root="true" ma:fieldsID="0f180361a77c8378769d5a4e1ae23902" ns2:_="">
    <xsd:import namespace="07630505-91fb-4469-a565-5d4e9a9b774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630505-91fb-4469-a565-5d4e9a9b77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5778E1-FEEC-48F9-8DA7-E96BE2BC2B3E}">
  <ds:schemaRefs>
    <ds:schemaRef ds:uri="http://purl.org/dc/dcmitype/"/>
    <ds:schemaRef ds:uri="07630505-91fb-4469-a565-5d4e9a9b7746"/>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AD435474-DAF3-4D92-8EF2-AA191E8FA3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630505-91fb-4469-a565-5d4e9a9b77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D6F7EC-221E-4749-A9D5-C4419990C3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Updated Design</Template>
  <TotalTime>1856</TotalTime>
  <Words>3458</Words>
  <Application>Microsoft Office PowerPoint</Application>
  <PresentationFormat>Widescreen</PresentationFormat>
  <Paragraphs>416</Paragraphs>
  <Slides>67</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67</vt:i4>
      </vt:variant>
    </vt:vector>
  </HeadingPairs>
  <TitlesOfParts>
    <vt:vector size="75" baseType="lpstr">
      <vt:lpstr>Arial</vt:lpstr>
      <vt:lpstr>Calibri</vt:lpstr>
      <vt:lpstr>Calibri Light</vt:lpstr>
      <vt:lpstr>Times New Roman</vt:lpstr>
      <vt:lpstr>Verdana</vt:lpstr>
      <vt:lpstr>Wingdings</vt:lpstr>
      <vt:lpstr>Office Theme</vt:lpstr>
      <vt:lpstr>Custom Design</vt:lpstr>
      <vt:lpstr>Software Engineering (IT2020)  </vt:lpstr>
      <vt:lpstr>what is configuration management?</vt:lpstr>
      <vt:lpstr>Configuration management activities </vt:lpstr>
      <vt:lpstr>Agile development and CM</vt:lpstr>
      <vt:lpstr>Development phases</vt:lpstr>
      <vt:lpstr>Multi-version systems</vt:lpstr>
      <vt:lpstr>Multi-version system development</vt:lpstr>
      <vt:lpstr>Version management  </vt:lpstr>
      <vt:lpstr>Version Control</vt:lpstr>
      <vt:lpstr>Baselines</vt:lpstr>
      <vt:lpstr>Codelines and baselines</vt:lpstr>
      <vt:lpstr>Codelines and baselines </vt:lpstr>
      <vt:lpstr>Key features of version control systems</vt:lpstr>
      <vt:lpstr>Centralized version control</vt:lpstr>
      <vt:lpstr>Distributed version control</vt:lpstr>
      <vt:lpstr>Open source development</vt:lpstr>
      <vt:lpstr>System building</vt:lpstr>
      <vt:lpstr>System building</vt:lpstr>
      <vt:lpstr>Change management</vt:lpstr>
      <vt:lpstr>Change management</vt:lpstr>
      <vt:lpstr>The change management process   </vt:lpstr>
      <vt:lpstr>A partially completed change request form (a) </vt:lpstr>
      <vt:lpstr>A partially completed change request form (b) </vt:lpstr>
      <vt:lpstr>Factors in change analysis</vt:lpstr>
      <vt:lpstr>Derivation history </vt:lpstr>
      <vt:lpstr>Change management and agile methods</vt:lpstr>
      <vt:lpstr>Release management</vt:lpstr>
      <vt:lpstr>Release management</vt:lpstr>
      <vt:lpstr>Release components</vt:lpstr>
      <vt:lpstr>Factors influencing system release planning </vt:lpstr>
      <vt:lpstr>Release creation</vt:lpstr>
      <vt:lpstr>Release planning</vt:lpstr>
      <vt:lpstr>Software as a service (Saas)</vt:lpstr>
      <vt:lpstr>PowerPoint Presentation</vt:lpstr>
      <vt:lpstr>PowerPoint Presentation</vt:lpstr>
      <vt:lpstr>PowerPoint Presentation</vt:lpstr>
      <vt:lpstr>Software as a service</vt:lpstr>
      <vt:lpstr>PowerPoint Presentation</vt:lpstr>
      <vt:lpstr>Factors influencing system release planning </vt:lpstr>
      <vt:lpstr>Software as a service</vt:lpstr>
      <vt:lpstr>CM terminology </vt:lpstr>
      <vt:lpstr>CM terminology </vt:lpstr>
      <vt:lpstr>PowerPoint Presentation</vt:lpstr>
      <vt:lpstr>Incident Management</vt:lpstr>
      <vt:lpstr>Why not just help desk?</vt:lpstr>
      <vt:lpstr>Incident Management</vt:lpstr>
      <vt:lpstr>Examples of Incident</vt:lpstr>
      <vt:lpstr>Cont..</vt:lpstr>
      <vt:lpstr>Primary goal</vt:lpstr>
      <vt:lpstr>Goals of incident Management</vt:lpstr>
      <vt:lpstr>The Incident Process</vt:lpstr>
      <vt:lpstr>Incident identification </vt:lpstr>
      <vt:lpstr>Cont..</vt:lpstr>
      <vt:lpstr>Incident logging </vt:lpstr>
      <vt:lpstr>PowerPoint Presentation</vt:lpstr>
      <vt:lpstr>Incident categorization </vt:lpstr>
      <vt:lpstr>PowerPoint Presentation</vt:lpstr>
      <vt:lpstr>Incident prioritization </vt:lpstr>
      <vt:lpstr>PowerPoint Presentation</vt:lpstr>
      <vt:lpstr>Incident response </vt:lpstr>
      <vt:lpstr>Cont..</vt:lpstr>
      <vt:lpstr>Incident response</vt:lpstr>
      <vt:lpstr>Incident Template</vt:lpstr>
      <vt:lpstr>PowerPoint Presentation</vt:lpstr>
      <vt:lpstr>Incident statuses </vt:lpstr>
      <vt:lpstr>Benefits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Process Model 2017</dc:title>
  <dc:creator>Suriyaa Kumari</dc:creator>
  <cp:lastModifiedBy>Uthpala Samarakoon</cp:lastModifiedBy>
  <cp:revision>359</cp:revision>
  <dcterms:created xsi:type="dcterms:W3CDTF">2017-07-10T09:44:46Z</dcterms:created>
  <dcterms:modified xsi:type="dcterms:W3CDTF">2024-04-16T09:32:34Z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0x010100CA7CD2DE3F38D14C955BD11F5D89AD95</vt:lpwstr>
  </property>
</Properties>
</file>